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71" r:id="rId9"/>
    <p:sldId id="272" r:id="rId10"/>
    <p:sldId id="260" r:id="rId11"/>
    <p:sldId id="262" r:id="rId12"/>
    <p:sldId id="265" r:id="rId13"/>
    <p:sldId id="267" r:id="rId14"/>
  </p:sldIdLst>
  <p:sldSz cx="16256000" cy="9144000"/>
  <p:notesSz cx="9144000" cy="16256000"/>
  <p:embeddedFontLst>
    <p:embeddedFont>
      <p:font typeface="MiSans" panose="02010600030101010101" charset="-122"/>
      <p:regular r:id="rId16"/>
    </p:embeddedFont>
    <p:embeddedFont>
      <p:font typeface="Cambria Math" panose="02040503050406030204" pitchFamily="18" charset="0"/>
      <p:regular r:id="rId17"/>
    </p:embeddedFont>
    <p:embeddedFont>
      <p:font typeface="Liter" panose="02010600030101010101" charset="0"/>
      <p:regular r:id="rId18"/>
    </p:embeddedFont>
    <p:embeddedFont>
      <p:font typeface="Noto Sans SC" panose="020B0200000000000000" pitchFamily="34" charset="-122"/>
      <p:regular r:id="rId19"/>
      <p:bold r:id="rId20"/>
    </p:embeddedFont>
    <p:embeddedFont>
      <p:font typeface="华文中宋" panose="02010600040101010101" pitchFamily="2" charset="-122"/>
      <p:regular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88" y="1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916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3442D-A884-E431-9F5A-A6EF238A2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5C6F3F-BC75-9EDB-2542-6431892EAF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79601C-4086-33A5-FE9D-B37EC39B81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0D4967-137E-0D9B-7949-41560867ED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36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6CBED9-9287-0BE8-DDD9-D1290D28D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AD8ADF-2BF1-4369-36B9-E5E433AEF0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2A85C6-D812-BB5E-B041-3518667878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71E7D8-B5DF-A0EC-E190-DE9B028F85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233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20F55-E5E4-4D5B-8747-81D6E54EC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8499D8-9EA9-666B-42FB-68C6304906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063224-0F4F-0E82-47CA-F53000E61D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63159-2E0F-3910-88A7-7CE316F0C1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9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20FB3-4BE4-59AF-957C-4433C48199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1F4152-A78E-BC37-B11F-6E6AB8B5B4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0DC977-AB21-DC03-2DBE-8151DB661A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51D38-9939-A98A-D9CD-9F1649AA52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28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99D1A2-EF1E-06D2-3B0A-E9B365EFF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1E9EE1-7F6E-55A4-8523-76A17666FB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DDF0E7-1B6A-D2DB-C2E0-C83FA7BBD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CFAFE-D13F-1AB7-B9A8-D3837D38D4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95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EE76A-55B8-D0EA-518E-2DED88FABE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B46E07-1374-30E0-08B1-0ECCF03320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905820-08A6-F8C7-86FF-11D251F30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4C1791-D9A7-B07B-166D-FE458B5199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316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logicmonitor.com/4e537dc3a3dbcf0327dd810f4e4de33d1f794a43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16620" b="16620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90000"/>
                </a:srgbClr>
              </a:gs>
              <a:gs pos="100000">
                <a:srgbClr val="4FD1C5">
                  <a:alpha val="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609600"/>
            <a:ext cx="609600" cy="50800"/>
          </a:xfrm>
          <a:custGeom>
            <a:avLst/>
            <a:gdLst/>
            <a:ahLst/>
            <a:cxnLst/>
            <a:rect l="l" t="t" r="r" b="b"/>
            <a:pathLst>
              <a:path w="609600" h="50800">
                <a:moveTo>
                  <a:pt x="0" y="0"/>
                </a:moveTo>
                <a:lnTo>
                  <a:pt x="609600" y="0"/>
                </a:lnTo>
                <a:lnTo>
                  <a:pt x="609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Text 2"/>
          <p:cNvSpPr/>
          <p:nvPr/>
        </p:nvSpPr>
        <p:spPr>
          <a:xfrm>
            <a:off x="1270000" y="508000"/>
            <a:ext cx="3467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kern="0" spc="2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Database System Practice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3112423"/>
            <a:ext cx="9109825" cy="2235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zh-CN" altLang="en-US" sz="8000" b="1" kern="0" spc="-200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分布式医疗物资</a:t>
            </a:r>
            <a:endParaRPr lang="en-US" altLang="zh-CN" sz="8000" b="1" kern="0" spc="-200" dirty="0">
              <a:solidFill>
                <a:srgbClr val="E2E8F0"/>
              </a:solidFill>
              <a:latin typeface="Noto Sans SC" pitchFamily="34" charset="0"/>
              <a:ea typeface="Noto Sans SC" pitchFamily="34" charset="-122"/>
              <a:cs typeface="Noto Sans SC" pitchFamily="34" charset="-120"/>
            </a:endParaRPr>
          </a:p>
          <a:p>
            <a:pPr>
              <a:lnSpc>
                <a:spcPct val="90000"/>
              </a:lnSpc>
            </a:pPr>
            <a:r>
              <a:rPr lang="zh-CN" altLang="en-US" sz="8000" b="1" kern="0" spc="-200" dirty="0">
                <a:solidFill>
                  <a:srgbClr val="4FD1C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动态调配与同步</a:t>
            </a:r>
            <a:r>
              <a:rPr lang="en-US" sz="8000" b="1" kern="0" spc="-200" dirty="0" err="1">
                <a:solidFill>
                  <a:srgbClr val="4FD1C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系统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08000" y="6172200"/>
            <a:ext cx="1625600" cy="76200"/>
          </a:xfrm>
          <a:custGeom>
            <a:avLst/>
            <a:gdLst/>
            <a:ahLst/>
            <a:cxnLst/>
            <a:rect l="l" t="t" r="r" b="b"/>
            <a:pathLst>
              <a:path w="1625600" h="76200">
                <a:moveTo>
                  <a:pt x="0" y="0"/>
                </a:moveTo>
                <a:lnTo>
                  <a:pt x="1625600" y="0"/>
                </a:lnTo>
                <a:lnTo>
                  <a:pt x="16256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8" name="Text 5"/>
          <p:cNvSpPr/>
          <p:nvPr/>
        </p:nvSpPr>
        <p:spPr>
          <a:xfrm>
            <a:off x="508000" y="6654800"/>
            <a:ext cx="547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kern="0" spc="7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Course Project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08000" y="7112000"/>
            <a:ext cx="5537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数据库系统实践课程设计</a:t>
            </a:r>
            <a:endParaRPr lang="en-US" sz="1600" dirty="0"/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9BF53D2C-DCC3-BAB4-AFF2-1FD51D6F161C}"/>
              </a:ext>
            </a:extLst>
          </p:cNvPr>
          <p:cNvGrpSpPr/>
          <p:nvPr/>
        </p:nvGrpSpPr>
        <p:grpSpPr>
          <a:xfrm>
            <a:off x="4420985" y="6112163"/>
            <a:ext cx="3248429" cy="1444568"/>
            <a:chOff x="5946370" y="6137563"/>
            <a:chExt cx="3248429" cy="1444568"/>
          </a:xfrm>
        </p:grpSpPr>
        <p:sp>
          <p:nvSpPr>
            <p:cNvPr id="11" name="Shape 8"/>
            <p:cNvSpPr/>
            <p:nvPr/>
          </p:nvSpPr>
          <p:spPr>
            <a:xfrm>
              <a:off x="6100355" y="6364086"/>
              <a:ext cx="200025" cy="228600"/>
            </a:xfrm>
            <a:custGeom>
              <a:avLst/>
              <a:gdLst/>
              <a:ahLst/>
              <a:cxnLst/>
              <a:rect l="l" t="t" r="r" b="b"/>
              <a:pathLst>
                <a:path w="200025" h="228600">
                  <a:moveTo>
                    <a:pt x="100013" y="110728"/>
                  </a:moveTo>
                  <a:cubicBezTo>
                    <a:pt x="129583" y="110728"/>
                    <a:pt x="153591" y="86721"/>
                    <a:pt x="153591" y="57150"/>
                  </a:cubicBezTo>
                  <a:cubicBezTo>
                    <a:pt x="153591" y="27579"/>
                    <a:pt x="129583" y="3572"/>
                    <a:pt x="100013" y="3572"/>
                  </a:cubicBezTo>
                  <a:cubicBezTo>
                    <a:pt x="70442" y="3572"/>
                    <a:pt x="46434" y="27579"/>
                    <a:pt x="46434" y="57150"/>
                  </a:cubicBezTo>
                  <a:cubicBezTo>
                    <a:pt x="46434" y="86721"/>
                    <a:pt x="70442" y="110728"/>
                    <a:pt x="100012" y="110728"/>
                  </a:cubicBezTo>
                  <a:close/>
                  <a:moveTo>
                    <a:pt x="86752" y="135731"/>
                  </a:moveTo>
                  <a:cubicBezTo>
                    <a:pt x="42773" y="135731"/>
                    <a:pt x="7144" y="171361"/>
                    <a:pt x="7144" y="215339"/>
                  </a:cubicBezTo>
                  <a:cubicBezTo>
                    <a:pt x="7144" y="222662"/>
                    <a:pt x="13082" y="228600"/>
                    <a:pt x="20404" y="228600"/>
                  </a:cubicBezTo>
                  <a:lnTo>
                    <a:pt x="179621" y="228600"/>
                  </a:lnTo>
                  <a:cubicBezTo>
                    <a:pt x="186943" y="228600"/>
                    <a:pt x="192881" y="222662"/>
                    <a:pt x="192881" y="215339"/>
                  </a:cubicBezTo>
                  <a:cubicBezTo>
                    <a:pt x="192881" y="171361"/>
                    <a:pt x="157252" y="135731"/>
                    <a:pt x="113273" y="135731"/>
                  </a:cubicBezTo>
                  <a:lnTo>
                    <a:pt x="86752" y="135731"/>
                  </a:lnTo>
                  <a:close/>
                </a:path>
              </a:pathLst>
            </a:custGeom>
            <a:solidFill>
              <a:srgbClr val="4FD1C5"/>
            </a:solidFill>
            <a:ln/>
          </p:spPr>
          <p:txBody>
            <a:bodyPr/>
            <a:lstStyle/>
            <a:p>
              <a:endParaRPr lang="zh-CN" altLang="en-US" dirty="0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92B67D4B-E294-D1A3-4043-965C1BC7ED4F}"/>
                </a:ext>
              </a:extLst>
            </p:cNvPr>
            <p:cNvGrpSpPr/>
            <p:nvPr/>
          </p:nvGrpSpPr>
          <p:grpSpPr>
            <a:xfrm>
              <a:off x="5946370" y="6137563"/>
              <a:ext cx="3248429" cy="1444568"/>
              <a:chOff x="5132184" y="6137563"/>
              <a:chExt cx="3248429" cy="1444568"/>
            </a:xfrm>
          </p:grpSpPr>
          <p:sp>
            <p:nvSpPr>
              <p:cNvPr id="19" name="Shape 16"/>
              <p:cNvSpPr/>
              <p:nvPr/>
            </p:nvSpPr>
            <p:spPr>
              <a:xfrm>
                <a:off x="5286170" y="7190972"/>
                <a:ext cx="200025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00025" h="228600">
                    <a:moveTo>
                      <a:pt x="53578" y="0"/>
                    </a:moveTo>
                    <a:cubicBezTo>
                      <a:pt x="59516" y="0"/>
                      <a:pt x="64294" y="4777"/>
                      <a:pt x="64294" y="10716"/>
                    </a:cubicBezTo>
                    <a:lnTo>
                      <a:pt x="64294" y="28575"/>
                    </a:lnTo>
                    <a:lnTo>
                      <a:pt x="135731" y="28575"/>
                    </a:lnTo>
                    <a:lnTo>
                      <a:pt x="135731" y="10716"/>
                    </a:lnTo>
                    <a:cubicBezTo>
                      <a:pt x="135731" y="4777"/>
                      <a:pt x="140509" y="0"/>
                      <a:pt x="146447" y="0"/>
                    </a:cubicBezTo>
                    <a:cubicBezTo>
                      <a:pt x="152385" y="0"/>
                      <a:pt x="157163" y="4777"/>
                      <a:pt x="157163" y="10716"/>
                    </a:cubicBezTo>
                    <a:lnTo>
                      <a:pt x="157163" y="28575"/>
                    </a:lnTo>
                    <a:lnTo>
                      <a:pt x="171450" y="28575"/>
                    </a:lnTo>
                    <a:cubicBezTo>
                      <a:pt x="187211" y="28575"/>
                      <a:pt x="200025" y="41389"/>
                      <a:pt x="200025" y="57150"/>
                    </a:cubicBezTo>
                    <a:lnTo>
                      <a:pt x="200025" y="185738"/>
                    </a:lnTo>
                    <a:cubicBezTo>
                      <a:pt x="200025" y="201498"/>
                      <a:pt x="187211" y="214313"/>
                      <a:pt x="171450" y="214313"/>
                    </a:cubicBezTo>
                    <a:lnTo>
                      <a:pt x="28575" y="214313"/>
                    </a:lnTo>
                    <a:cubicBezTo>
                      <a:pt x="12814" y="214313"/>
                      <a:pt x="0" y="201498"/>
                      <a:pt x="0" y="185738"/>
                    </a:cubicBezTo>
                    <a:lnTo>
                      <a:pt x="0" y="57150"/>
                    </a:lnTo>
                    <a:cubicBezTo>
                      <a:pt x="0" y="41389"/>
                      <a:pt x="12814" y="28575"/>
                      <a:pt x="28575" y="28575"/>
                    </a:cubicBezTo>
                    <a:lnTo>
                      <a:pt x="42863" y="28575"/>
                    </a:lnTo>
                    <a:lnTo>
                      <a:pt x="42863" y="10716"/>
                    </a:lnTo>
                    <a:cubicBezTo>
                      <a:pt x="42863" y="4777"/>
                      <a:pt x="47640" y="0"/>
                      <a:pt x="53578" y="0"/>
                    </a:cubicBezTo>
                    <a:close/>
                    <a:moveTo>
                      <a:pt x="171450" y="192881"/>
                    </a:moveTo>
                    <a:cubicBezTo>
                      <a:pt x="175379" y="192881"/>
                      <a:pt x="178594" y="189667"/>
                      <a:pt x="178594" y="185738"/>
                    </a:cubicBezTo>
                    <a:lnTo>
                      <a:pt x="178594" y="157163"/>
                    </a:lnTo>
                    <a:lnTo>
                      <a:pt x="139303" y="157163"/>
                    </a:lnTo>
                    <a:lnTo>
                      <a:pt x="139303" y="192881"/>
                    </a:lnTo>
                    <a:lnTo>
                      <a:pt x="171450" y="192881"/>
                    </a:lnTo>
                    <a:close/>
                    <a:moveTo>
                      <a:pt x="178594" y="135731"/>
                    </a:moveTo>
                    <a:lnTo>
                      <a:pt x="178594" y="100013"/>
                    </a:lnTo>
                    <a:lnTo>
                      <a:pt x="139303" y="100013"/>
                    </a:lnTo>
                    <a:lnTo>
                      <a:pt x="139303" y="135731"/>
                    </a:lnTo>
                    <a:lnTo>
                      <a:pt x="178594" y="135731"/>
                    </a:lnTo>
                    <a:close/>
                    <a:moveTo>
                      <a:pt x="117872" y="135731"/>
                    </a:moveTo>
                    <a:lnTo>
                      <a:pt x="117872" y="100013"/>
                    </a:lnTo>
                    <a:lnTo>
                      <a:pt x="82153" y="100013"/>
                    </a:lnTo>
                    <a:lnTo>
                      <a:pt x="82153" y="135731"/>
                    </a:lnTo>
                    <a:lnTo>
                      <a:pt x="117872" y="135731"/>
                    </a:lnTo>
                    <a:close/>
                    <a:moveTo>
                      <a:pt x="60722" y="135731"/>
                    </a:moveTo>
                    <a:lnTo>
                      <a:pt x="60722" y="100013"/>
                    </a:lnTo>
                    <a:lnTo>
                      <a:pt x="21431" y="100013"/>
                    </a:lnTo>
                    <a:lnTo>
                      <a:pt x="21431" y="135731"/>
                    </a:lnTo>
                    <a:lnTo>
                      <a:pt x="60722" y="135731"/>
                    </a:lnTo>
                    <a:close/>
                    <a:moveTo>
                      <a:pt x="21431" y="157163"/>
                    </a:moveTo>
                    <a:lnTo>
                      <a:pt x="21431" y="185738"/>
                    </a:lnTo>
                    <a:cubicBezTo>
                      <a:pt x="21431" y="189667"/>
                      <a:pt x="24646" y="192881"/>
                      <a:pt x="28575" y="192881"/>
                    </a:cubicBezTo>
                    <a:lnTo>
                      <a:pt x="60722" y="192881"/>
                    </a:lnTo>
                    <a:lnTo>
                      <a:pt x="60722" y="157163"/>
                    </a:lnTo>
                    <a:lnTo>
                      <a:pt x="21431" y="157163"/>
                    </a:lnTo>
                    <a:close/>
                    <a:moveTo>
                      <a:pt x="82153" y="157163"/>
                    </a:moveTo>
                    <a:lnTo>
                      <a:pt x="82153" y="192881"/>
                    </a:lnTo>
                    <a:lnTo>
                      <a:pt x="117872" y="192881"/>
                    </a:lnTo>
                    <a:lnTo>
                      <a:pt x="117872" y="157163"/>
                    </a:lnTo>
                    <a:lnTo>
                      <a:pt x="82153" y="157163"/>
                    </a:lnTo>
                    <a:close/>
                    <a:moveTo>
                      <a:pt x="53578" y="50006"/>
                    </a:moveTo>
                    <a:lnTo>
                      <a:pt x="28575" y="50006"/>
                    </a:lnTo>
                    <a:cubicBezTo>
                      <a:pt x="24646" y="50006"/>
                      <a:pt x="21431" y="53221"/>
                      <a:pt x="21431" y="57150"/>
                    </a:cubicBezTo>
                    <a:lnTo>
                      <a:pt x="21431" y="78581"/>
                    </a:lnTo>
                    <a:lnTo>
                      <a:pt x="178594" y="78581"/>
                    </a:lnTo>
                    <a:lnTo>
                      <a:pt x="178594" y="57150"/>
                    </a:lnTo>
                    <a:cubicBezTo>
                      <a:pt x="178594" y="53221"/>
                      <a:pt x="175379" y="50006"/>
                      <a:pt x="171450" y="50006"/>
                    </a:cubicBezTo>
                    <a:lnTo>
                      <a:pt x="53578" y="50006"/>
                    </a:lnTo>
                    <a:close/>
                  </a:path>
                </a:pathLst>
              </a:custGeom>
              <a:solidFill>
                <a:srgbClr val="4FD1C5"/>
              </a:solidFill>
              <a:ln/>
            </p:spPr>
          </p: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612B5770-7856-1763-352E-266BA00BF086}"/>
                  </a:ext>
                </a:extLst>
              </p:cNvPr>
              <p:cNvGrpSpPr/>
              <p:nvPr/>
            </p:nvGrpSpPr>
            <p:grpSpPr>
              <a:xfrm>
                <a:off x="5132184" y="6137563"/>
                <a:ext cx="3248429" cy="1444568"/>
                <a:chOff x="6502400" y="7191432"/>
                <a:chExt cx="3248429" cy="1444568"/>
              </a:xfrm>
            </p:grpSpPr>
            <p:sp>
              <p:nvSpPr>
                <p:cNvPr id="10" name="Shape 7"/>
                <p:cNvSpPr/>
                <p:nvPr/>
              </p:nvSpPr>
              <p:spPr>
                <a:xfrm>
                  <a:off x="6502400" y="7264400"/>
                  <a:ext cx="508000" cy="50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000" h="508000">
                      <a:moveTo>
                        <a:pt x="101600" y="0"/>
                      </a:moveTo>
                      <a:lnTo>
                        <a:pt x="406400" y="0"/>
                      </a:lnTo>
                      <a:cubicBezTo>
                        <a:pt x="462475" y="0"/>
                        <a:pt x="508000" y="45525"/>
                        <a:pt x="508000" y="101600"/>
                      </a:cubicBezTo>
                      <a:lnTo>
                        <a:pt x="508000" y="406400"/>
                      </a:lnTo>
                      <a:cubicBezTo>
                        <a:pt x="508000" y="462475"/>
                        <a:pt x="462475" y="508000"/>
                        <a:pt x="406400" y="508000"/>
                      </a:cubicBezTo>
                      <a:lnTo>
                        <a:pt x="101600" y="508000"/>
                      </a:lnTo>
                      <a:cubicBezTo>
                        <a:pt x="45525" y="508000"/>
                        <a:pt x="0" y="462475"/>
                        <a:pt x="0" y="406400"/>
                      </a:cubicBezTo>
                      <a:lnTo>
                        <a:pt x="0" y="101600"/>
                      </a:lnTo>
                      <a:cubicBezTo>
                        <a:pt x="0" y="45525"/>
                        <a:pt x="45525" y="0"/>
                        <a:pt x="101600" y="0"/>
                      </a:cubicBezTo>
                      <a:close/>
                    </a:path>
                  </a:pathLst>
                </a:custGeom>
                <a:solidFill>
                  <a:srgbClr val="4FD1C5">
                    <a:alpha val="20000"/>
                  </a:srgbClr>
                </a:solidFill>
                <a:ln/>
              </p:spPr>
            </p:sp>
            <p:sp>
              <p:nvSpPr>
                <p:cNvPr id="12" name="Text 9"/>
                <p:cNvSpPr/>
                <p:nvPr/>
              </p:nvSpPr>
              <p:spPr>
                <a:xfrm>
                  <a:off x="7213600" y="7191432"/>
                  <a:ext cx="2032000" cy="254000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ctr"/>
                <a:lstStyle/>
                <a:p>
                  <a:pPr>
                    <a:lnSpc>
                      <a:spcPct val="120000"/>
                    </a:lnSpc>
                  </a:pPr>
                  <a:r>
                    <a:rPr lang="en-US" sz="1400" dirty="0">
                      <a:solidFill>
                        <a:srgbClr val="A0AEC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汇报人</a:t>
                  </a:r>
                  <a:endParaRPr lang="en-US" sz="1600" dirty="0"/>
                </a:p>
              </p:txBody>
            </p:sp>
            <p:sp>
              <p:nvSpPr>
                <p:cNvPr id="13" name="Text 10"/>
                <p:cNvSpPr/>
                <p:nvPr/>
              </p:nvSpPr>
              <p:spPr>
                <a:xfrm>
                  <a:off x="7213600" y="7486996"/>
                  <a:ext cx="2537229" cy="304800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ctr"/>
                <a:lstStyle/>
                <a:p>
                  <a:pPr>
                    <a:lnSpc>
                      <a:spcPct val="130000"/>
                    </a:lnSpc>
                  </a:pPr>
                  <a:r>
                    <a:rPr lang="zh-CN" altLang="en-US" sz="1600" b="1" dirty="0">
                      <a:solidFill>
                        <a:srgbClr val="E2E8F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纪昊彬</a:t>
                  </a:r>
                  <a:r>
                    <a:rPr lang="en-US" sz="1600" b="1" dirty="0">
                      <a:solidFill>
                        <a:srgbClr val="E2E8F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 · 8208231102</a:t>
                  </a:r>
                  <a:endParaRPr lang="en-US" sz="1600" dirty="0"/>
                </a:p>
              </p:txBody>
            </p:sp>
            <p:sp>
              <p:nvSpPr>
                <p:cNvPr id="18" name="Shape 15"/>
                <p:cNvSpPr/>
                <p:nvPr/>
              </p:nvSpPr>
              <p:spPr>
                <a:xfrm>
                  <a:off x="6502400" y="8102600"/>
                  <a:ext cx="508000" cy="50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000" h="508000">
                      <a:moveTo>
                        <a:pt x="101600" y="0"/>
                      </a:moveTo>
                      <a:lnTo>
                        <a:pt x="406400" y="0"/>
                      </a:lnTo>
                      <a:cubicBezTo>
                        <a:pt x="462475" y="0"/>
                        <a:pt x="508000" y="45525"/>
                        <a:pt x="508000" y="101600"/>
                      </a:cubicBezTo>
                      <a:lnTo>
                        <a:pt x="508000" y="406400"/>
                      </a:lnTo>
                      <a:cubicBezTo>
                        <a:pt x="508000" y="462475"/>
                        <a:pt x="462475" y="508000"/>
                        <a:pt x="406400" y="508000"/>
                      </a:cubicBezTo>
                      <a:lnTo>
                        <a:pt x="101600" y="508000"/>
                      </a:lnTo>
                      <a:cubicBezTo>
                        <a:pt x="45525" y="508000"/>
                        <a:pt x="0" y="462475"/>
                        <a:pt x="0" y="406400"/>
                      </a:cubicBezTo>
                      <a:lnTo>
                        <a:pt x="0" y="101600"/>
                      </a:lnTo>
                      <a:cubicBezTo>
                        <a:pt x="0" y="45525"/>
                        <a:pt x="45525" y="0"/>
                        <a:pt x="101600" y="0"/>
                      </a:cubicBezTo>
                      <a:close/>
                    </a:path>
                  </a:pathLst>
                </a:custGeom>
                <a:solidFill>
                  <a:srgbClr val="4FD1C5">
                    <a:alpha val="20000"/>
                  </a:srgbClr>
                </a:solidFill>
                <a:ln/>
              </p:spPr>
            </p:sp>
            <p:sp>
              <p:nvSpPr>
                <p:cNvPr id="20" name="Text 17"/>
                <p:cNvSpPr/>
                <p:nvPr/>
              </p:nvSpPr>
              <p:spPr>
                <a:xfrm>
                  <a:off x="7213600" y="8077200"/>
                  <a:ext cx="1104900" cy="254000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ctr"/>
                <a:lstStyle/>
                <a:p>
                  <a:pPr>
                    <a:lnSpc>
                      <a:spcPct val="120000"/>
                    </a:lnSpc>
                  </a:pPr>
                  <a:r>
                    <a:rPr lang="en-US" sz="1400" dirty="0">
                      <a:solidFill>
                        <a:srgbClr val="A0AEC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汇报日期</a:t>
                  </a:r>
                  <a:endParaRPr lang="en-US" sz="1600" dirty="0"/>
                </a:p>
              </p:txBody>
            </p:sp>
            <p:sp>
              <p:nvSpPr>
                <p:cNvPr id="21" name="Text 18"/>
                <p:cNvSpPr/>
                <p:nvPr/>
              </p:nvSpPr>
              <p:spPr>
                <a:xfrm>
                  <a:off x="7213600" y="8331200"/>
                  <a:ext cx="1117600" cy="304800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ctr"/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600" b="1" dirty="0">
                      <a:solidFill>
                        <a:srgbClr val="E2E8F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2025.12.27</a:t>
                  </a:r>
                  <a:endParaRPr lang="en-US" sz="1600" dirty="0"/>
                </a:p>
              </p:txBody>
            </p:sp>
          </p:grpSp>
        </p:grpSp>
      </p:grp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>
            <a:extLst>
              <a:ext uri="{FF2B5EF4-FFF2-40B4-BE49-F238E27FC236}">
                <a16:creationId xmlns:a16="http://schemas.microsoft.com/office/drawing/2014/main" id="{722E981A-19B9-03FF-DDF0-E5996699DE28}"/>
              </a:ext>
            </a:extLst>
          </p:cNvPr>
          <p:cNvGrpSpPr/>
          <p:nvPr/>
        </p:nvGrpSpPr>
        <p:grpSpPr>
          <a:xfrm>
            <a:off x="263402" y="238745"/>
            <a:ext cx="5755325" cy="444576"/>
            <a:chOff x="506198" y="479422"/>
            <a:chExt cx="5755325" cy="444576"/>
          </a:xfrm>
        </p:grpSpPr>
        <p:sp>
          <p:nvSpPr>
            <p:cNvPr id="2" name="Shape 0"/>
            <p:cNvSpPr/>
            <p:nvPr/>
          </p:nvSpPr>
          <p:spPr>
            <a:xfrm>
              <a:off x="506198" y="479422"/>
              <a:ext cx="63500" cy="423333"/>
            </a:xfrm>
            <a:custGeom>
              <a:avLst/>
              <a:gdLst/>
              <a:ahLst/>
              <a:cxnLst/>
              <a:rect l="l" t="t" r="r" b="b"/>
              <a:pathLst>
                <a:path w="63500" h="423333">
                  <a:moveTo>
                    <a:pt x="31750" y="0"/>
                  </a:moveTo>
                  <a:lnTo>
                    <a:pt x="31750" y="0"/>
                  </a:lnTo>
                  <a:cubicBezTo>
                    <a:pt x="49273" y="0"/>
                    <a:pt x="63500" y="14227"/>
                    <a:pt x="63500" y="31750"/>
                  </a:cubicBezTo>
                  <a:lnTo>
                    <a:pt x="63500" y="391583"/>
                  </a:lnTo>
                  <a:cubicBezTo>
                    <a:pt x="63500" y="409107"/>
                    <a:pt x="49273" y="423333"/>
                    <a:pt x="31750" y="423333"/>
                  </a:cubicBezTo>
                  <a:lnTo>
                    <a:pt x="31750" y="423333"/>
                  </a:lnTo>
                  <a:cubicBezTo>
                    <a:pt x="14227" y="423333"/>
                    <a:pt x="0" y="409107"/>
                    <a:pt x="0" y="391583"/>
                  </a:cubicBezTo>
                  <a:lnTo>
                    <a:pt x="0" y="31750"/>
                  </a:lnTo>
                  <a:cubicBezTo>
                    <a:pt x="0" y="14227"/>
                    <a:pt x="14227" y="0"/>
                    <a:pt x="31750" y="0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3" name="Text 1"/>
            <p:cNvSpPr/>
            <p:nvPr/>
          </p:nvSpPr>
          <p:spPr>
            <a:xfrm>
              <a:off x="705273" y="500665"/>
              <a:ext cx="5556250" cy="42333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90000"/>
                </a:lnSpc>
              </a:pPr>
              <a:r>
                <a:rPr lang="en-US" sz="3000" b="1" dirty="0" err="1">
                  <a:solidFill>
                    <a:srgbClr val="E2E8F0"/>
                  </a:solidFill>
                  <a:latin typeface="Noto Sans SC" pitchFamily="34" charset="0"/>
                  <a:ea typeface="Noto Sans SC" pitchFamily="34" charset="-122"/>
                  <a:cs typeface="Noto Sans SC" pitchFamily="34" charset="-120"/>
                </a:rPr>
                <a:t>核心功能</a:t>
              </a:r>
              <a:r>
                <a:rPr lang="en-US" sz="3000" b="1" dirty="0">
                  <a:solidFill>
                    <a:srgbClr val="E2E8F0"/>
                  </a:solidFill>
                  <a:latin typeface="Noto Sans SC" pitchFamily="34" charset="0"/>
                  <a:ea typeface="Noto Sans SC" pitchFamily="34" charset="-122"/>
                  <a:cs typeface="Noto Sans SC" pitchFamily="34" charset="-120"/>
                </a:rPr>
                <a:t>：</a:t>
              </a:r>
              <a:r>
                <a:rPr lang="zh-CN" altLang="en-US" sz="3000" b="1" dirty="0">
                  <a:solidFill>
                    <a:srgbClr val="E2E8F0"/>
                  </a:solidFill>
                  <a:latin typeface="Noto Sans SC" pitchFamily="34" charset="0"/>
                  <a:ea typeface="Noto Sans SC" pitchFamily="34" charset="-122"/>
                  <a:cs typeface="Noto Sans SC" pitchFamily="34" charset="-120"/>
                </a:rPr>
                <a:t>数据库同步</a:t>
              </a:r>
              <a:endParaRPr lang="en-US" sz="1600" dirty="0"/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BEDDF90E-E530-136C-6AF2-65526BCC3F7E}"/>
              </a:ext>
            </a:extLst>
          </p:cNvPr>
          <p:cNvGrpSpPr/>
          <p:nvPr/>
        </p:nvGrpSpPr>
        <p:grpSpPr>
          <a:xfrm>
            <a:off x="13941225" y="235317"/>
            <a:ext cx="1693334" cy="423333"/>
            <a:chOff x="4975013" y="417417"/>
            <a:chExt cx="1693334" cy="423333"/>
          </a:xfrm>
        </p:grpSpPr>
        <p:sp>
          <p:nvSpPr>
            <p:cNvPr id="8" name="Shape 6"/>
            <p:cNvSpPr/>
            <p:nvPr/>
          </p:nvSpPr>
          <p:spPr>
            <a:xfrm>
              <a:off x="5080845" y="523249"/>
              <a:ext cx="211667" cy="211667"/>
            </a:xfrm>
            <a:custGeom>
              <a:avLst/>
              <a:gdLst/>
              <a:ahLst/>
              <a:cxnLst/>
              <a:rect l="l" t="t" r="r" b="b"/>
              <a:pathLst>
                <a:path w="211667" h="211667">
                  <a:moveTo>
                    <a:pt x="198479" y="79375"/>
                  </a:moveTo>
                  <a:lnTo>
                    <a:pt x="201745" y="79375"/>
                  </a:lnTo>
                  <a:cubicBezTo>
                    <a:pt x="207243" y="79375"/>
                    <a:pt x="211667" y="74951"/>
                    <a:pt x="211667" y="69453"/>
                  </a:cubicBezTo>
                  <a:lnTo>
                    <a:pt x="211667" y="9922"/>
                  </a:lnTo>
                  <a:cubicBezTo>
                    <a:pt x="211667" y="5912"/>
                    <a:pt x="209269" y="2274"/>
                    <a:pt x="205548" y="744"/>
                  </a:cubicBezTo>
                  <a:cubicBezTo>
                    <a:pt x="201827" y="-785"/>
                    <a:pt x="197569" y="83"/>
                    <a:pt x="194717" y="2894"/>
                  </a:cubicBezTo>
                  <a:lnTo>
                    <a:pt x="173343" y="24309"/>
                  </a:lnTo>
                  <a:cubicBezTo>
                    <a:pt x="155029" y="9136"/>
                    <a:pt x="131465" y="0"/>
                    <a:pt x="105833" y="0"/>
                  </a:cubicBezTo>
                  <a:cubicBezTo>
                    <a:pt x="52503" y="0"/>
                    <a:pt x="8392" y="39439"/>
                    <a:pt x="1075" y="90744"/>
                  </a:cubicBezTo>
                  <a:cubicBezTo>
                    <a:pt x="41" y="97979"/>
                    <a:pt x="5044" y="104676"/>
                    <a:pt x="12278" y="105709"/>
                  </a:cubicBezTo>
                  <a:cubicBezTo>
                    <a:pt x="19513" y="106743"/>
                    <a:pt x="26210" y="101699"/>
                    <a:pt x="27244" y="94506"/>
                  </a:cubicBezTo>
                  <a:cubicBezTo>
                    <a:pt x="32742" y="56017"/>
                    <a:pt x="65856" y="26458"/>
                    <a:pt x="105833" y="26458"/>
                  </a:cubicBezTo>
                  <a:cubicBezTo>
                    <a:pt x="124189" y="26458"/>
                    <a:pt x="141056" y="32660"/>
                    <a:pt x="154492" y="43119"/>
                  </a:cubicBezTo>
                  <a:lnTo>
                    <a:pt x="135186" y="62425"/>
                  </a:lnTo>
                  <a:cubicBezTo>
                    <a:pt x="132333" y="65278"/>
                    <a:pt x="131506" y="69536"/>
                    <a:pt x="133036" y="73257"/>
                  </a:cubicBezTo>
                  <a:cubicBezTo>
                    <a:pt x="134565" y="76977"/>
                    <a:pt x="138203" y="79375"/>
                    <a:pt x="142214" y="79375"/>
                  </a:cubicBezTo>
                  <a:lnTo>
                    <a:pt x="198479" y="79375"/>
                  </a:lnTo>
                  <a:close/>
                  <a:moveTo>
                    <a:pt x="210633" y="120923"/>
                  </a:moveTo>
                  <a:cubicBezTo>
                    <a:pt x="211667" y="113688"/>
                    <a:pt x="206623" y="106991"/>
                    <a:pt x="199430" y="105957"/>
                  </a:cubicBezTo>
                  <a:cubicBezTo>
                    <a:pt x="192236" y="104924"/>
                    <a:pt x="185498" y="109967"/>
                    <a:pt x="184464" y="117161"/>
                  </a:cubicBezTo>
                  <a:cubicBezTo>
                    <a:pt x="178966" y="155608"/>
                    <a:pt x="145852" y="185167"/>
                    <a:pt x="105875" y="185167"/>
                  </a:cubicBezTo>
                  <a:cubicBezTo>
                    <a:pt x="87519" y="185167"/>
                    <a:pt x="70652" y="178966"/>
                    <a:pt x="57216" y="168507"/>
                  </a:cubicBezTo>
                  <a:lnTo>
                    <a:pt x="76481" y="149242"/>
                  </a:lnTo>
                  <a:cubicBezTo>
                    <a:pt x="79334" y="146389"/>
                    <a:pt x="80160" y="142131"/>
                    <a:pt x="78631" y="138410"/>
                  </a:cubicBezTo>
                  <a:cubicBezTo>
                    <a:pt x="77101" y="134689"/>
                    <a:pt x="73463" y="132292"/>
                    <a:pt x="69453" y="132292"/>
                  </a:cubicBezTo>
                  <a:lnTo>
                    <a:pt x="9922" y="132292"/>
                  </a:lnTo>
                  <a:cubicBezTo>
                    <a:pt x="4424" y="132292"/>
                    <a:pt x="0" y="136715"/>
                    <a:pt x="0" y="142214"/>
                  </a:cubicBezTo>
                  <a:lnTo>
                    <a:pt x="0" y="201745"/>
                  </a:lnTo>
                  <a:cubicBezTo>
                    <a:pt x="0" y="205755"/>
                    <a:pt x="2398" y="209393"/>
                    <a:pt x="6118" y="210923"/>
                  </a:cubicBezTo>
                  <a:cubicBezTo>
                    <a:pt x="9839" y="212452"/>
                    <a:pt x="14097" y="211584"/>
                    <a:pt x="16950" y="208773"/>
                  </a:cubicBezTo>
                  <a:lnTo>
                    <a:pt x="38365" y="187358"/>
                  </a:lnTo>
                  <a:cubicBezTo>
                    <a:pt x="56637" y="202530"/>
                    <a:pt x="80202" y="211667"/>
                    <a:pt x="105833" y="211667"/>
                  </a:cubicBezTo>
                  <a:cubicBezTo>
                    <a:pt x="159163" y="211667"/>
                    <a:pt x="203274" y="172227"/>
                    <a:pt x="210592" y="120923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2E76AC88-078E-0DD7-DDDD-D09652E79885}"/>
                </a:ext>
              </a:extLst>
            </p:cNvPr>
            <p:cNvGrpSpPr/>
            <p:nvPr/>
          </p:nvGrpSpPr>
          <p:grpSpPr>
            <a:xfrm>
              <a:off x="4975013" y="417417"/>
              <a:ext cx="1693334" cy="423333"/>
              <a:chOff x="677333" y="1608667"/>
              <a:chExt cx="1693334" cy="423333"/>
            </a:xfrm>
          </p:grpSpPr>
          <p:sp>
            <p:nvSpPr>
              <p:cNvPr id="7" name="Shape 5"/>
              <p:cNvSpPr/>
              <p:nvPr/>
            </p:nvSpPr>
            <p:spPr>
              <a:xfrm>
                <a:off x="677333" y="1608667"/>
                <a:ext cx="423333" cy="423333"/>
              </a:xfrm>
              <a:custGeom>
                <a:avLst/>
                <a:gdLst/>
                <a:ahLst/>
                <a:cxnLst/>
                <a:rect l="l" t="t" r="r" b="b"/>
                <a:pathLst>
                  <a:path w="423333" h="423333">
                    <a:moveTo>
                      <a:pt x="84667" y="0"/>
                    </a:moveTo>
                    <a:lnTo>
                      <a:pt x="338667" y="0"/>
                    </a:lnTo>
                    <a:cubicBezTo>
                      <a:pt x="385427" y="0"/>
                      <a:pt x="423333" y="37907"/>
                      <a:pt x="423333" y="84667"/>
                    </a:cubicBezTo>
                    <a:lnTo>
                      <a:pt x="423333" y="338667"/>
                    </a:lnTo>
                    <a:cubicBezTo>
                      <a:pt x="423333" y="385427"/>
                      <a:pt x="385427" y="423333"/>
                      <a:pt x="338667" y="423333"/>
                    </a:cubicBezTo>
                    <a:lnTo>
                      <a:pt x="84667" y="423333"/>
                    </a:lnTo>
                    <a:cubicBezTo>
                      <a:pt x="37907" y="423333"/>
                      <a:pt x="0" y="385427"/>
                      <a:pt x="0" y="338667"/>
                    </a:cubicBezTo>
                    <a:lnTo>
                      <a:pt x="0" y="84667"/>
                    </a:lnTo>
                    <a:cubicBezTo>
                      <a:pt x="0" y="37907"/>
                      <a:pt x="37907" y="0"/>
                      <a:pt x="84667" y="0"/>
                    </a:cubicBezTo>
                    <a:close/>
                  </a:path>
                </a:pathLst>
              </a:custGeom>
              <a:solidFill>
                <a:srgbClr val="4FD1C5">
                  <a:alpha val="20000"/>
                </a:srgbClr>
              </a:solidFill>
              <a:ln/>
            </p:spPr>
          </p:sp>
          <p:sp>
            <p:nvSpPr>
              <p:cNvPr id="9" name="Text 7"/>
              <p:cNvSpPr/>
              <p:nvPr/>
            </p:nvSpPr>
            <p:spPr>
              <a:xfrm>
                <a:off x="1227667" y="1651000"/>
                <a:ext cx="1143000" cy="33866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10000"/>
                  </a:lnSpc>
                </a:pPr>
                <a:r>
                  <a:rPr lang="en-US" sz="2000" b="1" dirty="0">
                    <a:solidFill>
                      <a:srgbClr val="4FD1C5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实现原理</a:t>
                </a:r>
                <a:endParaRPr lang="en-US" sz="1600" dirty="0"/>
              </a:p>
            </p:txBody>
          </p:sp>
        </p:grpSp>
      </p:grpSp>
      <p:sp>
        <p:nvSpPr>
          <p:cNvPr id="13" name="Text 11"/>
          <p:cNvSpPr/>
          <p:nvPr/>
        </p:nvSpPr>
        <p:spPr>
          <a:xfrm>
            <a:off x="1025040" y="2413000"/>
            <a:ext cx="1481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0EA092BB-37A9-7B9D-08DC-F47D0792C4B1}"/>
              </a:ext>
            </a:extLst>
          </p:cNvPr>
          <p:cNvGrpSpPr/>
          <p:nvPr/>
        </p:nvGrpSpPr>
        <p:grpSpPr>
          <a:xfrm>
            <a:off x="263403" y="851396"/>
            <a:ext cx="15371156" cy="5586552"/>
            <a:chOff x="2651761" y="1270001"/>
            <a:chExt cx="12926906" cy="3422284"/>
          </a:xfrm>
        </p:grpSpPr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E8249A93-9838-F97C-455D-79BE293FEA71}"/>
                </a:ext>
              </a:extLst>
            </p:cNvPr>
            <p:cNvGrpSpPr/>
            <p:nvPr/>
          </p:nvGrpSpPr>
          <p:grpSpPr>
            <a:xfrm>
              <a:off x="2651761" y="1270001"/>
              <a:ext cx="12926906" cy="3361176"/>
              <a:chOff x="444500" y="1396999"/>
              <a:chExt cx="7577667" cy="4381501"/>
            </a:xfrm>
          </p:grpSpPr>
          <p:sp>
            <p:nvSpPr>
              <p:cNvPr id="5" name="Shape 3"/>
              <p:cNvSpPr/>
              <p:nvPr/>
            </p:nvSpPr>
            <p:spPr>
              <a:xfrm>
                <a:off x="444500" y="1396999"/>
                <a:ext cx="7577667" cy="4381500"/>
              </a:xfrm>
              <a:custGeom>
                <a:avLst/>
                <a:gdLst/>
                <a:ahLst/>
                <a:cxnLst/>
                <a:rect l="l" t="t" r="r" b="b"/>
                <a:pathLst>
                  <a:path w="7577667" h="4381500">
                    <a:moveTo>
                      <a:pt x="42333" y="0"/>
                    </a:moveTo>
                    <a:lnTo>
                      <a:pt x="7450647" y="0"/>
                    </a:lnTo>
                    <a:cubicBezTo>
                      <a:pt x="7520798" y="0"/>
                      <a:pt x="7577667" y="56869"/>
                      <a:pt x="7577667" y="127020"/>
                    </a:cubicBezTo>
                    <a:lnTo>
                      <a:pt x="7577667" y="4254480"/>
                    </a:lnTo>
                    <a:cubicBezTo>
                      <a:pt x="7577667" y="4324631"/>
                      <a:pt x="7520798" y="4381500"/>
                      <a:pt x="7450647" y="4381500"/>
                    </a:cubicBezTo>
                    <a:lnTo>
                      <a:pt x="42333" y="4381500"/>
                    </a:lnTo>
                    <a:cubicBezTo>
                      <a:pt x="18953" y="4381500"/>
                      <a:pt x="0" y="4362547"/>
                      <a:pt x="0" y="4339167"/>
                    </a:cubicBezTo>
                    <a:lnTo>
                      <a:pt x="0" y="42333"/>
                    </a:lnTo>
                    <a:cubicBezTo>
                      <a:pt x="0" y="18953"/>
                      <a:pt x="18953" y="0"/>
                      <a:pt x="42333" y="0"/>
                    </a:cubicBezTo>
                    <a:close/>
                  </a:path>
                </a:pathLst>
              </a:custGeom>
              <a:solidFill>
                <a:srgbClr val="2D3748"/>
              </a:solidFill>
              <a:ln/>
            </p:spPr>
          </p:sp>
          <p:sp>
            <p:nvSpPr>
              <p:cNvPr id="6" name="Shape 4"/>
              <p:cNvSpPr/>
              <p:nvPr/>
            </p:nvSpPr>
            <p:spPr>
              <a:xfrm>
                <a:off x="444500" y="1397000"/>
                <a:ext cx="42333" cy="4381500"/>
              </a:xfrm>
              <a:custGeom>
                <a:avLst/>
                <a:gdLst/>
                <a:ahLst/>
                <a:cxnLst/>
                <a:rect l="l" t="t" r="r" b="b"/>
                <a:pathLst>
                  <a:path w="42333" h="4381500">
                    <a:moveTo>
                      <a:pt x="42333" y="0"/>
                    </a:moveTo>
                    <a:lnTo>
                      <a:pt x="42333" y="0"/>
                    </a:lnTo>
                    <a:lnTo>
                      <a:pt x="42333" y="4381500"/>
                    </a:lnTo>
                    <a:lnTo>
                      <a:pt x="42333" y="4381500"/>
                    </a:lnTo>
                    <a:cubicBezTo>
                      <a:pt x="18953" y="4381500"/>
                      <a:pt x="0" y="4362547"/>
                      <a:pt x="0" y="4339167"/>
                    </a:cubicBezTo>
                    <a:lnTo>
                      <a:pt x="0" y="42333"/>
                    </a:lnTo>
                    <a:cubicBezTo>
                      <a:pt x="0" y="18953"/>
                      <a:pt x="18953" y="0"/>
                      <a:pt x="42333" y="0"/>
                    </a:cubicBezTo>
                    <a:close/>
                  </a:path>
                </a:pathLst>
              </a:custGeom>
              <a:solidFill>
                <a:srgbClr val="4FD1C5"/>
              </a:solidFill>
              <a:ln/>
            </p:spPr>
          </p:sp>
        </p:grpSp>
        <p:sp>
          <p:nvSpPr>
            <p:cNvPr id="27" name="Text 25"/>
            <p:cNvSpPr/>
            <p:nvPr/>
          </p:nvSpPr>
          <p:spPr>
            <a:xfrm>
              <a:off x="2835395" y="1341295"/>
              <a:ext cx="12559638" cy="335099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冲突产生逻辑：“非法”篡改检测 </a:t>
              </a:r>
              <a:endPara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1.</a:t>
              </a:r>
              <a:r>
                <a:rPr lang="zh-CN" altLang="en-US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冲突触发场景</a:t>
              </a: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业务定义：当一个“非拥有者”节点擅自修改了本地的数据副本。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典型操作：总院管理员通过调配、入库等功能或在 </a:t>
              </a:r>
              <a:r>
                <a:rPr lang="en-US" altLang="zh-CN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DBeaver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直接修改了分院 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1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的库存副本。</a:t>
              </a:r>
            </a:p>
            <a:p>
              <a:pPr>
                <a:lnSpc>
                  <a:spcPct val="150000"/>
                </a:lnSpc>
              </a:pPr>
              <a:r>
                <a:rPr lang="en-US" altLang="zh-CN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2.  </a:t>
              </a:r>
              <a:r>
                <a:rPr lang="zh-CN" altLang="en-US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检测逻辑</a:t>
              </a:r>
              <a:endParaRPr lang="en-US" altLang="zh-CN" b="1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同步引擎在轮询时执行以下判断：</a:t>
              </a: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判定身份：当前数据归属于分院 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1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（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MySQL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），但正在检查总院（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MSSQL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）数据库内容。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比对时间：发现总院的时间戳 </a:t>
              </a:r>
              <a:r>
                <a:rPr lang="en-US" altLang="zh-CN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last_updated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 新于分院 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1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的数据。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比对内容：调用 </a:t>
              </a:r>
              <a:r>
                <a:rPr lang="en-US" altLang="zh-CN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get_model_diff_str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 函数发现两边内容不一致。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结果：判定为逆向篡改，系统立即停止自动覆盖，触发冲突报警。</a:t>
              </a:r>
              <a:endParaRPr lang="en-US" altLang="zh-CN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3.</a:t>
              </a:r>
              <a:r>
                <a:rPr lang="zh-CN" altLang="en-US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冲突锁定与仲裁</a:t>
              </a:r>
            </a:p>
            <a:p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锁定机制：一旦产生冲突，该记录的 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ID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会进入 </a:t>
              </a:r>
              <a:r>
                <a:rPr lang="en-US" altLang="zh-CN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SyncConflictLog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 表并标记为 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PENDING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。此时，同步引擎拦截该 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ID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的任何自动同步。</a:t>
              </a:r>
            </a:p>
            <a:p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人工仲裁：系统自动向管理员发送邮件。管理员登录后通过“三选一”界面，手动指定 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MySQL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、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PG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或 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MSSQL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中的哪一个是“真相”。</a:t>
              </a:r>
            </a:p>
            <a:p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强制恢复：点击“仲裁”后，系统以选定库为基准，强制刷写其余所有库，并统一对齐时间戳，冲突解除，同步流恢复。</a:t>
              </a:r>
            </a:p>
            <a:p>
              <a:pPr>
                <a:lnSpc>
                  <a:spcPct val="150000"/>
                </a:lnSpc>
              </a:pPr>
              <a:endParaRPr lang="zh-CN" altLang="en-US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4977B47E-5343-B2AD-DC10-DCB8DD01A7D6}"/>
              </a:ext>
            </a:extLst>
          </p:cNvPr>
          <p:cNvGrpSpPr/>
          <p:nvPr/>
        </p:nvGrpSpPr>
        <p:grpSpPr>
          <a:xfrm>
            <a:off x="263403" y="6437948"/>
            <a:ext cx="15415493" cy="2729834"/>
            <a:chOff x="417173" y="4350541"/>
            <a:chExt cx="15415493" cy="3900303"/>
          </a:xfrm>
        </p:grpSpPr>
        <p:sp>
          <p:nvSpPr>
            <p:cNvPr id="86" name="Shape 3">
              <a:extLst>
                <a:ext uri="{FF2B5EF4-FFF2-40B4-BE49-F238E27FC236}">
                  <a16:creationId xmlns:a16="http://schemas.microsoft.com/office/drawing/2014/main" id="{EE11255B-2135-EC0F-C7B4-65278284EFBD}"/>
                </a:ext>
              </a:extLst>
            </p:cNvPr>
            <p:cNvSpPr/>
            <p:nvPr/>
          </p:nvSpPr>
          <p:spPr>
            <a:xfrm rot="10800000">
              <a:off x="417173" y="4350545"/>
              <a:ext cx="15415493" cy="3705928"/>
            </a:xfrm>
            <a:custGeom>
              <a:avLst/>
              <a:gdLst/>
              <a:ahLst/>
              <a:cxnLst/>
              <a:rect l="l" t="t" r="r" b="b"/>
              <a:pathLst>
                <a:path w="7577667" h="4381500">
                  <a:moveTo>
                    <a:pt x="42333" y="0"/>
                  </a:moveTo>
                  <a:lnTo>
                    <a:pt x="7450647" y="0"/>
                  </a:lnTo>
                  <a:cubicBezTo>
                    <a:pt x="7520798" y="0"/>
                    <a:pt x="7577667" y="56869"/>
                    <a:pt x="7577667" y="127020"/>
                  </a:cubicBezTo>
                  <a:lnTo>
                    <a:pt x="7577667" y="4254480"/>
                  </a:lnTo>
                  <a:cubicBezTo>
                    <a:pt x="7577667" y="4324631"/>
                    <a:pt x="7520798" y="4381500"/>
                    <a:pt x="7450647" y="4381500"/>
                  </a:cubicBezTo>
                  <a:lnTo>
                    <a:pt x="42333" y="4381500"/>
                  </a:lnTo>
                  <a:cubicBezTo>
                    <a:pt x="18953" y="4381500"/>
                    <a:pt x="0" y="4362547"/>
                    <a:pt x="0" y="4339167"/>
                  </a:cubicBezTo>
                  <a:lnTo>
                    <a:pt x="0" y="42333"/>
                  </a:lnTo>
                  <a:cubicBezTo>
                    <a:pt x="0" y="18953"/>
                    <a:pt x="18953" y="0"/>
                    <a:pt x="42333" y="0"/>
                  </a:cubicBezTo>
                  <a:close/>
                </a:path>
              </a:pathLst>
            </a:custGeom>
            <a:solidFill>
              <a:srgbClr val="2D3748"/>
            </a:solidFill>
            <a:ln/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87" name="Shape 4">
              <a:extLst>
                <a:ext uri="{FF2B5EF4-FFF2-40B4-BE49-F238E27FC236}">
                  <a16:creationId xmlns:a16="http://schemas.microsoft.com/office/drawing/2014/main" id="{A75E56A9-69AA-CCFE-ACFB-0624156950F6}"/>
                </a:ext>
              </a:extLst>
            </p:cNvPr>
            <p:cNvSpPr/>
            <p:nvPr/>
          </p:nvSpPr>
          <p:spPr>
            <a:xfrm rot="10800000">
              <a:off x="15742523" y="4350541"/>
              <a:ext cx="90143" cy="3705925"/>
            </a:xfrm>
            <a:custGeom>
              <a:avLst/>
              <a:gdLst/>
              <a:ahLst/>
              <a:cxnLst/>
              <a:rect l="l" t="t" r="r" b="b"/>
              <a:pathLst>
                <a:path w="42333" h="4381500">
                  <a:moveTo>
                    <a:pt x="42333" y="0"/>
                  </a:moveTo>
                  <a:lnTo>
                    <a:pt x="42333" y="0"/>
                  </a:lnTo>
                  <a:lnTo>
                    <a:pt x="42333" y="4381500"/>
                  </a:lnTo>
                  <a:lnTo>
                    <a:pt x="42333" y="4381500"/>
                  </a:lnTo>
                  <a:cubicBezTo>
                    <a:pt x="18953" y="4381500"/>
                    <a:pt x="0" y="4362547"/>
                    <a:pt x="0" y="4339167"/>
                  </a:cubicBezTo>
                  <a:lnTo>
                    <a:pt x="0" y="42333"/>
                  </a:lnTo>
                  <a:cubicBezTo>
                    <a:pt x="0" y="18953"/>
                    <a:pt x="18953" y="0"/>
                    <a:pt x="42333" y="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/>
          </p:spPr>
        </p: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1B7506AE-E943-59FF-42E6-39ECA397182B}"/>
                </a:ext>
              </a:extLst>
            </p:cNvPr>
            <p:cNvSpPr txBox="1"/>
            <p:nvPr/>
          </p:nvSpPr>
          <p:spPr>
            <a:xfrm>
              <a:off x="417173" y="4463005"/>
              <a:ext cx="15194050" cy="37878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350"/>
                </a:spcAft>
              </a:pPr>
              <a:r>
                <a:rPr lang="zh-CN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设计亮点</a:t>
              </a:r>
              <a:endPara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  <a:p>
              <a:pPr>
                <a:spcAft>
                  <a:spcPts val="1350"/>
                </a:spcAft>
              </a:pPr>
              <a:r>
                <a:rPr lang="zh-CN" altLang="en-US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内容感知型同步 ：</a:t>
              </a:r>
              <a:endParaRPr lang="en-US" altLang="zh-CN" b="1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  <a:p>
              <a:pPr>
                <a:spcAft>
                  <a:spcPts val="1350"/>
                </a:spcAft>
              </a:pP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系统不再盲目根据时间戳“谁新听谁的”，而是通过深度比对每个字段的内容来决定是否动作。这避免了因网络延迟、时钟漂移导致的“同步风暴”</a:t>
              </a:r>
              <a:endParaRPr lang="en-US" altLang="zh-CN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  <a:p>
              <a:pPr>
                <a:spcAft>
                  <a:spcPts val="1350"/>
                </a:spcAft>
              </a:pPr>
              <a:r>
                <a:rPr lang="zh-CN" altLang="en-US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多级审计闭环：</a:t>
              </a:r>
              <a:endParaRPr lang="en-US" altLang="zh-CN" b="1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  <a:p>
              <a:pPr>
                <a:spcAft>
                  <a:spcPts val="1350"/>
                </a:spcAft>
              </a:pP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每一笔自动同步、每一次冲突报警、每一次人工仲裁，都会被精准记录在 </a:t>
              </a:r>
              <a:r>
                <a:rPr lang="en-US" altLang="zh-CN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Sync_Stats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 和 </a:t>
              </a:r>
              <a:r>
                <a:rPr lang="en-US" altLang="zh-CN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admin_actions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 表中，形成了完整的审计链条，满足了医疗系统的高可靠性要求。</a:t>
              </a:r>
            </a:p>
          </p:txBody>
        </p:sp>
      </p:grp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3"/>
          <p:cNvSpPr/>
          <p:nvPr/>
        </p:nvSpPr>
        <p:spPr>
          <a:xfrm>
            <a:off x="381000" y="1181808"/>
            <a:ext cx="7598833" cy="5429250"/>
          </a:xfrm>
          <a:custGeom>
            <a:avLst/>
            <a:gdLst/>
            <a:ahLst/>
            <a:cxnLst/>
            <a:rect l="l" t="t" r="r" b="b"/>
            <a:pathLst>
              <a:path w="7598833" h="5429250">
                <a:moveTo>
                  <a:pt x="42333" y="0"/>
                </a:moveTo>
                <a:lnTo>
                  <a:pt x="7471843" y="0"/>
                </a:lnTo>
                <a:cubicBezTo>
                  <a:pt x="7541978" y="0"/>
                  <a:pt x="7598833" y="56855"/>
                  <a:pt x="7598833" y="126990"/>
                </a:cubicBezTo>
                <a:lnTo>
                  <a:pt x="7598833" y="5302260"/>
                </a:lnTo>
                <a:cubicBezTo>
                  <a:pt x="7598833" y="5372395"/>
                  <a:pt x="7541978" y="5429250"/>
                  <a:pt x="7471843" y="5429250"/>
                </a:cubicBezTo>
                <a:lnTo>
                  <a:pt x="42333" y="5429250"/>
                </a:lnTo>
                <a:cubicBezTo>
                  <a:pt x="18953" y="5429250"/>
                  <a:pt x="0" y="5410297"/>
                  <a:pt x="0" y="538691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6" name="Shape 4"/>
          <p:cNvSpPr/>
          <p:nvPr/>
        </p:nvSpPr>
        <p:spPr>
          <a:xfrm>
            <a:off x="381000" y="1181808"/>
            <a:ext cx="42333" cy="5429250"/>
          </a:xfrm>
          <a:custGeom>
            <a:avLst/>
            <a:gdLst/>
            <a:ahLst/>
            <a:cxnLst/>
            <a:rect l="l" t="t" r="r" b="b"/>
            <a:pathLst>
              <a:path w="42333" h="5429250">
                <a:moveTo>
                  <a:pt x="42333" y="0"/>
                </a:moveTo>
                <a:lnTo>
                  <a:pt x="42333" y="0"/>
                </a:lnTo>
                <a:lnTo>
                  <a:pt x="42333" y="5429250"/>
                </a:lnTo>
                <a:lnTo>
                  <a:pt x="42333" y="5429250"/>
                </a:lnTo>
                <a:cubicBezTo>
                  <a:pt x="18953" y="5429250"/>
                  <a:pt x="0" y="5410297"/>
                  <a:pt x="0" y="538691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Shape 5"/>
          <p:cNvSpPr/>
          <p:nvPr/>
        </p:nvSpPr>
        <p:spPr>
          <a:xfrm>
            <a:off x="613833" y="1393475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84667" y="0"/>
                </a:moveTo>
                <a:lnTo>
                  <a:pt x="338667" y="0"/>
                </a:lnTo>
                <a:cubicBezTo>
                  <a:pt x="385427" y="0"/>
                  <a:pt x="423333" y="37907"/>
                  <a:pt x="423333" y="84667"/>
                </a:cubicBezTo>
                <a:lnTo>
                  <a:pt x="423333" y="338667"/>
                </a:lnTo>
                <a:cubicBezTo>
                  <a:pt x="423333" y="385427"/>
                  <a:pt x="385427" y="423333"/>
                  <a:pt x="338667" y="423333"/>
                </a:cubicBezTo>
                <a:lnTo>
                  <a:pt x="84667" y="423333"/>
                </a:lnTo>
                <a:cubicBezTo>
                  <a:pt x="37907" y="423333"/>
                  <a:pt x="0" y="385427"/>
                  <a:pt x="0" y="338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719667" y="1499308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171979" y="85990"/>
                </a:moveTo>
                <a:cubicBezTo>
                  <a:pt x="171979" y="104965"/>
                  <a:pt x="165819" y="122494"/>
                  <a:pt x="155443" y="136715"/>
                </a:cubicBezTo>
                <a:lnTo>
                  <a:pt x="207781" y="189094"/>
                </a:lnTo>
                <a:cubicBezTo>
                  <a:pt x="212948" y="194262"/>
                  <a:pt x="212948" y="202654"/>
                  <a:pt x="207781" y="207822"/>
                </a:cubicBezTo>
                <a:cubicBezTo>
                  <a:pt x="202613" y="212990"/>
                  <a:pt x="194221" y="212990"/>
                  <a:pt x="189053" y="207822"/>
                </a:cubicBezTo>
                <a:lnTo>
                  <a:pt x="136715" y="155443"/>
                </a:lnTo>
                <a:cubicBezTo>
                  <a:pt x="122494" y="165819"/>
                  <a:pt x="104965" y="171979"/>
                  <a:pt x="85990" y="171979"/>
                </a:cubicBezTo>
                <a:cubicBezTo>
                  <a:pt x="38489" y="171979"/>
                  <a:pt x="0" y="133491"/>
                  <a:pt x="0" y="85990"/>
                </a:cubicBezTo>
                <a:cubicBezTo>
                  <a:pt x="0" y="38489"/>
                  <a:pt x="38489" y="0"/>
                  <a:pt x="85990" y="0"/>
                </a:cubicBezTo>
                <a:cubicBezTo>
                  <a:pt x="133491" y="0"/>
                  <a:pt x="171979" y="38489"/>
                  <a:pt x="171979" y="85990"/>
                </a:cubicBezTo>
                <a:close/>
                <a:moveTo>
                  <a:pt x="85990" y="145521"/>
                </a:moveTo>
                <a:cubicBezTo>
                  <a:pt x="118846" y="145521"/>
                  <a:pt x="145521" y="118846"/>
                  <a:pt x="145521" y="85990"/>
                </a:cubicBezTo>
                <a:cubicBezTo>
                  <a:pt x="145521" y="53133"/>
                  <a:pt x="118846" y="26458"/>
                  <a:pt x="85990" y="26458"/>
                </a:cubicBezTo>
                <a:cubicBezTo>
                  <a:pt x="53133" y="26458"/>
                  <a:pt x="26458" y="53133"/>
                  <a:pt x="26458" y="85990"/>
                </a:cubicBezTo>
                <a:cubicBezTo>
                  <a:pt x="26458" y="118846"/>
                  <a:pt x="53133" y="145521"/>
                  <a:pt x="85990" y="145521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9" name="Text 7"/>
          <p:cNvSpPr/>
          <p:nvPr/>
        </p:nvSpPr>
        <p:spPr>
          <a:xfrm>
            <a:off x="1164167" y="1435808"/>
            <a:ext cx="19050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检测与报警机制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3833" y="1986141"/>
            <a:ext cx="7154333" cy="994833"/>
          </a:xfrm>
          <a:custGeom>
            <a:avLst/>
            <a:gdLst/>
            <a:ahLst/>
            <a:cxnLst/>
            <a:rect l="l" t="t" r="r" b="b"/>
            <a:pathLst>
              <a:path w="7154333" h="994833">
                <a:moveTo>
                  <a:pt x="84670" y="0"/>
                </a:moveTo>
                <a:lnTo>
                  <a:pt x="7069663" y="0"/>
                </a:lnTo>
                <a:cubicBezTo>
                  <a:pt x="7116425" y="0"/>
                  <a:pt x="7154333" y="37908"/>
                  <a:pt x="7154333" y="84670"/>
                </a:cubicBezTo>
                <a:lnTo>
                  <a:pt x="7154333" y="910163"/>
                </a:lnTo>
                <a:cubicBezTo>
                  <a:pt x="7154333" y="956925"/>
                  <a:pt x="7116425" y="994833"/>
                  <a:pt x="7069663" y="994833"/>
                </a:cubicBezTo>
                <a:lnTo>
                  <a:pt x="84670" y="994833"/>
                </a:lnTo>
                <a:cubicBezTo>
                  <a:pt x="37939" y="994833"/>
                  <a:pt x="0" y="956894"/>
                  <a:pt x="0" y="910163"/>
                </a:cubicBezTo>
                <a:lnTo>
                  <a:pt x="0" y="84670"/>
                </a:lnTo>
                <a:cubicBezTo>
                  <a:pt x="0" y="37939"/>
                  <a:pt x="37939" y="0"/>
                  <a:pt x="84670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11" name="Shape 9"/>
          <p:cNvSpPr/>
          <p:nvPr/>
        </p:nvSpPr>
        <p:spPr>
          <a:xfrm>
            <a:off x="809625" y="220839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59" y="95250"/>
                </a:moveTo>
                <a:cubicBezTo>
                  <a:pt x="17859" y="52499"/>
                  <a:pt x="52499" y="17859"/>
                  <a:pt x="95250" y="17859"/>
                </a:cubicBezTo>
                <a:cubicBezTo>
                  <a:pt x="118728" y="17859"/>
                  <a:pt x="139750" y="28315"/>
                  <a:pt x="153963" y="44834"/>
                </a:cubicBezTo>
                <a:cubicBezTo>
                  <a:pt x="157163" y="48592"/>
                  <a:pt x="162818" y="49002"/>
                  <a:pt x="166539" y="45802"/>
                </a:cubicBezTo>
                <a:cubicBezTo>
                  <a:pt x="170259" y="42602"/>
                  <a:pt x="170706" y="36947"/>
                  <a:pt x="167506" y="33226"/>
                </a:cubicBezTo>
                <a:cubicBezTo>
                  <a:pt x="150056" y="12874"/>
                  <a:pt x="124160" y="0"/>
                  <a:pt x="95250" y="0"/>
                </a:cubicBezTo>
                <a:cubicBezTo>
                  <a:pt x="42639" y="0"/>
                  <a:pt x="0" y="42639"/>
                  <a:pt x="0" y="95250"/>
                </a:cubicBezTo>
                <a:lnTo>
                  <a:pt x="0" y="110133"/>
                </a:lnTo>
                <a:cubicBezTo>
                  <a:pt x="0" y="115081"/>
                  <a:pt x="3981" y="119063"/>
                  <a:pt x="8930" y="119063"/>
                </a:cubicBezTo>
                <a:cubicBezTo>
                  <a:pt x="13878" y="119063"/>
                  <a:pt x="17859" y="115081"/>
                  <a:pt x="17859" y="110133"/>
                </a:cubicBezTo>
                <a:lnTo>
                  <a:pt x="17859" y="95250"/>
                </a:lnTo>
                <a:close/>
                <a:moveTo>
                  <a:pt x="188454" y="75567"/>
                </a:moveTo>
                <a:cubicBezTo>
                  <a:pt x="187449" y="70731"/>
                  <a:pt x="182687" y="67642"/>
                  <a:pt x="177887" y="68684"/>
                </a:cubicBezTo>
                <a:cubicBezTo>
                  <a:pt x="173087" y="69726"/>
                  <a:pt x="169962" y="74451"/>
                  <a:pt x="171004" y="79251"/>
                </a:cubicBezTo>
                <a:cubicBezTo>
                  <a:pt x="172083" y="84423"/>
                  <a:pt x="172678" y="89781"/>
                  <a:pt x="172678" y="95287"/>
                </a:cubicBezTo>
                <a:lnTo>
                  <a:pt x="172678" y="110170"/>
                </a:lnTo>
                <a:cubicBezTo>
                  <a:pt x="172678" y="115119"/>
                  <a:pt x="176659" y="119100"/>
                  <a:pt x="181608" y="119100"/>
                </a:cubicBezTo>
                <a:cubicBezTo>
                  <a:pt x="186556" y="119100"/>
                  <a:pt x="190537" y="115119"/>
                  <a:pt x="190537" y="110170"/>
                </a:cubicBezTo>
                <a:lnTo>
                  <a:pt x="190537" y="95287"/>
                </a:lnTo>
                <a:cubicBezTo>
                  <a:pt x="190537" y="88553"/>
                  <a:pt x="189830" y="81967"/>
                  <a:pt x="188491" y="75605"/>
                </a:cubicBezTo>
                <a:close/>
                <a:moveTo>
                  <a:pt x="95250" y="29766"/>
                </a:moveTo>
                <a:cubicBezTo>
                  <a:pt x="88181" y="29766"/>
                  <a:pt x="81335" y="30882"/>
                  <a:pt x="74972" y="32965"/>
                </a:cubicBezTo>
                <a:cubicBezTo>
                  <a:pt x="69317" y="34826"/>
                  <a:pt x="68014" y="41783"/>
                  <a:pt x="71884" y="46323"/>
                </a:cubicBezTo>
                <a:cubicBezTo>
                  <a:pt x="74526" y="49411"/>
                  <a:pt x="78879" y="50341"/>
                  <a:pt x="82823" y="49262"/>
                </a:cubicBezTo>
                <a:cubicBezTo>
                  <a:pt x="86767" y="48183"/>
                  <a:pt x="90934" y="47625"/>
                  <a:pt x="95250" y="47625"/>
                </a:cubicBezTo>
                <a:cubicBezTo>
                  <a:pt x="121555" y="47625"/>
                  <a:pt x="142875" y="68945"/>
                  <a:pt x="142875" y="95250"/>
                </a:cubicBezTo>
                <a:lnTo>
                  <a:pt x="142875" y="104515"/>
                </a:lnTo>
                <a:cubicBezTo>
                  <a:pt x="142875" y="113891"/>
                  <a:pt x="142317" y="123230"/>
                  <a:pt x="141238" y="132531"/>
                </a:cubicBezTo>
                <a:cubicBezTo>
                  <a:pt x="140605" y="137964"/>
                  <a:pt x="144735" y="142875"/>
                  <a:pt x="150242" y="142875"/>
                </a:cubicBezTo>
                <a:cubicBezTo>
                  <a:pt x="154632" y="142875"/>
                  <a:pt x="158390" y="139675"/>
                  <a:pt x="158911" y="135322"/>
                </a:cubicBezTo>
                <a:cubicBezTo>
                  <a:pt x="160139" y="125127"/>
                  <a:pt x="160772" y="114858"/>
                  <a:pt x="160772" y="104552"/>
                </a:cubicBezTo>
                <a:lnTo>
                  <a:pt x="160772" y="95287"/>
                </a:lnTo>
                <a:cubicBezTo>
                  <a:pt x="160772" y="59122"/>
                  <a:pt x="131452" y="29803"/>
                  <a:pt x="95287" y="29803"/>
                </a:cubicBezTo>
                <a:close/>
                <a:moveTo>
                  <a:pt x="56071" y="55327"/>
                </a:moveTo>
                <a:cubicBezTo>
                  <a:pt x="52685" y="51383"/>
                  <a:pt x="46658" y="51085"/>
                  <a:pt x="43458" y="55178"/>
                </a:cubicBezTo>
                <a:cubicBezTo>
                  <a:pt x="34863" y="66266"/>
                  <a:pt x="29766" y="80144"/>
                  <a:pt x="29766" y="95250"/>
                </a:cubicBezTo>
                <a:lnTo>
                  <a:pt x="29766" y="104515"/>
                </a:lnTo>
                <a:cubicBezTo>
                  <a:pt x="29766" y="113519"/>
                  <a:pt x="28798" y="122523"/>
                  <a:pt x="26863" y="131266"/>
                </a:cubicBezTo>
                <a:cubicBezTo>
                  <a:pt x="25598" y="137071"/>
                  <a:pt x="29803" y="142838"/>
                  <a:pt x="35756" y="142838"/>
                </a:cubicBezTo>
                <a:cubicBezTo>
                  <a:pt x="39663" y="142838"/>
                  <a:pt x="43160" y="140233"/>
                  <a:pt x="44016" y="136401"/>
                </a:cubicBezTo>
                <a:cubicBezTo>
                  <a:pt x="46397" y="125946"/>
                  <a:pt x="47625" y="115267"/>
                  <a:pt x="47625" y="104477"/>
                </a:cubicBezTo>
                <a:lnTo>
                  <a:pt x="47625" y="95213"/>
                </a:lnTo>
                <a:cubicBezTo>
                  <a:pt x="47625" y="85092"/>
                  <a:pt x="50788" y="75716"/>
                  <a:pt x="56145" y="68014"/>
                </a:cubicBezTo>
                <a:cubicBezTo>
                  <a:pt x="58824" y="64145"/>
                  <a:pt x="59122" y="58862"/>
                  <a:pt x="56071" y="55290"/>
                </a:cubicBezTo>
                <a:close/>
                <a:moveTo>
                  <a:pt x="95250" y="59531"/>
                </a:moveTo>
                <a:cubicBezTo>
                  <a:pt x="75530" y="59531"/>
                  <a:pt x="59531" y="75530"/>
                  <a:pt x="59531" y="95250"/>
                </a:cubicBezTo>
                <a:lnTo>
                  <a:pt x="59531" y="104515"/>
                </a:lnTo>
                <a:cubicBezTo>
                  <a:pt x="59531" y="117872"/>
                  <a:pt x="57820" y="131118"/>
                  <a:pt x="54397" y="143991"/>
                </a:cubicBezTo>
                <a:cubicBezTo>
                  <a:pt x="52983" y="149312"/>
                  <a:pt x="56890" y="154781"/>
                  <a:pt x="62396" y="154781"/>
                </a:cubicBezTo>
                <a:cubicBezTo>
                  <a:pt x="65931" y="154781"/>
                  <a:pt x="69056" y="152474"/>
                  <a:pt x="69986" y="149051"/>
                </a:cubicBezTo>
                <a:cubicBezTo>
                  <a:pt x="73893" y="134541"/>
                  <a:pt x="75902" y="119583"/>
                  <a:pt x="75902" y="104515"/>
                </a:cubicBezTo>
                <a:lnTo>
                  <a:pt x="75902" y="95250"/>
                </a:lnTo>
                <a:cubicBezTo>
                  <a:pt x="75902" y="84572"/>
                  <a:pt x="84572" y="75902"/>
                  <a:pt x="95250" y="75902"/>
                </a:cubicBezTo>
                <a:cubicBezTo>
                  <a:pt x="105928" y="75902"/>
                  <a:pt x="114598" y="84572"/>
                  <a:pt x="114598" y="95250"/>
                </a:cubicBezTo>
                <a:lnTo>
                  <a:pt x="114598" y="104515"/>
                </a:lnTo>
                <a:cubicBezTo>
                  <a:pt x="114598" y="118021"/>
                  <a:pt x="113295" y="131452"/>
                  <a:pt x="110728" y="144661"/>
                </a:cubicBezTo>
                <a:cubicBezTo>
                  <a:pt x="109724" y="149833"/>
                  <a:pt x="113593" y="154781"/>
                  <a:pt x="118839" y="154781"/>
                </a:cubicBezTo>
                <a:cubicBezTo>
                  <a:pt x="122634" y="154781"/>
                  <a:pt x="125909" y="152177"/>
                  <a:pt x="126653" y="148456"/>
                </a:cubicBezTo>
                <a:cubicBezTo>
                  <a:pt x="129518" y="134020"/>
                  <a:pt x="130969" y="119323"/>
                  <a:pt x="130969" y="104515"/>
                </a:cubicBezTo>
                <a:lnTo>
                  <a:pt x="130969" y="95250"/>
                </a:lnTo>
                <a:cubicBezTo>
                  <a:pt x="130969" y="75530"/>
                  <a:pt x="114970" y="59531"/>
                  <a:pt x="95250" y="59531"/>
                </a:cubicBezTo>
                <a:close/>
                <a:moveTo>
                  <a:pt x="104180" y="95250"/>
                </a:moveTo>
                <a:cubicBezTo>
                  <a:pt x="104180" y="90301"/>
                  <a:pt x="100199" y="86320"/>
                  <a:pt x="95250" y="86320"/>
                </a:cubicBezTo>
                <a:cubicBezTo>
                  <a:pt x="90301" y="86320"/>
                  <a:pt x="86320" y="90301"/>
                  <a:pt x="86320" y="95250"/>
                </a:cubicBezTo>
                <a:lnTo>
                  <a:pt x="86320" y="104515"/>
                </a:lnTo>
                <a:cubicBezTo>
                  <a:pt x="86320" y="126802"/>
                  <a:pt x="82228" y="148903"/>
                  <a:pt x="74228" y="169701"/>
                </a:cubicBezTo>
                <a:lnTo>
                  <a:pt x="72033" y="175394"/>
                </a:lnTo>
                <a:cubicBezTo>
                  <a:pt x="70247" y="180008"/>
                  <a:pt x="72554" y="185179"/>
                  <a:pt x="77167" y="186928"/>
                </a:cubicBezTo>
                <a:cubicBezTo>
                  <a:pt x="81781" y="188677"/>
                  <a:pt x="86953" y="186407"/>
                  <a:pt x="88702" y="181794"/>
                </a:cubicBezTo>
                <a:lnTo>
                  <a:pt x="90897" y="176101"/>
                </a:lnTo>
                <a:cubicBezTo>
                  <a:pt x="99678" y="153256"/>
                  <a:pt x="104180" y="128997"/>
                  <a:pt x="104180" y="104515"/>
                </a:cubicBezTo>
                <a:lnTo>
                  <a:pt x="104180" y="9525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2" name="Text 10"/>
          <p:cNvSpPr/>
          <p:nvPr/>
        </p:nvSpPr>
        <p:spPr>
          <a:xfrm>
            <a:off x="1148292" y="2155475"/>
            <a:ext cx="857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哈希比对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83167" y="2536475"/>
            <a:ext cx="6900333" cy="2751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同步后实时比对源库与目标库记录，不一致即标记为</a:t>
            </a:r>
            <a:r>
              <a:rPr lang="en-US" sz="1333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PENDING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3833" y="3107975"/>
            <a:ext cx="7154333" cy="1312333"/>
          </a:xfrm>
          <a:custGeom>
            <a:avLst/>
            <a:gdLst/>
            <a:ahLst/>
            <a:cxnLst/>
            <a:rect l="l" t="t" r="r" b="b"/>
            <a:pathLst>
              <a:path w="7154333" h="1312333">
                <a:moveTo>
                  <a:pt x="84672" y="0"/>
                </a:moveTo>
                <a:lnTo>
                  <a:pt x="7069662" y="0"/>
                </a:lnTo>
                <a:cubicBezTo>
                  <a:pt x="7116425" y="0"/>
                  <a:pt x="7154333" y="37909"/>
                  <a:pt x="7154333" y="84672"/>
                </a:cubicBezTo>
                <a:lnTo>
                  <a:pt x="7154333" y="1227662"/>
                </a:lnTo>
                <a:cubicBezTo>
                  <a:pt x="7154333" y="1274425"/>
                  <a:pt x="7116425" y="1312333"/>
                  <a:pt x="7069662" y="1312333"/>
                </a:cubicBezTo>
                <a:lnTo>
                  <a:pt x="84672" y="1312333"/>
                </a:lnTo>
                <a:cubicBezTo>
                  <a:pt x="37909" y="1312333"/>
                  <a:pt x="0" y="1274425"/>
                  <a:pt x="0" y="1227662"/>
                </a:cubicBezTo>
                <a:lnTo>
                  <a:pt x="0" y="84672"/>
                </a:lnTo>
                <a:cubicBezTo>
                  <a:pt x="0" y="37909"/>
                  <a:pt x="37909" y="0"/>
                  <a:pt x="84672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15" name="Shape 13"/>
          <p:cNvSpPr/>
          <p:nvPr/>
        </p:nvSpPr>
        <p:spPr>
          <a:xfrm>
            <a:off x="821531" y="333022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0"/>
                </a:moveTo>
                <a:cubicBezTo>
                  <a:pt x="76758" y="0"/>
                  <a:pt x="71438" y="5321"/>
                  <a:pt x="71438" y="11906"/>
                </a:cubicBezTo>
                <a:lnTo>
                  <a:pt x="71438" y="13097"/>
                </a:lnTo>
                <a:cubicBezTo>
                  <a:pt x="44276" y="18604"/>
                  <a:pt x="23812" y="42639"/>
                  <a:pt x="23812" y="71438"/>
                </a:cubicBezTo>
                <a:lnTo>
                  <a:pt x="23812" y="79511"/>
                </a:lnTo>
                <a:cubicBezTo>
                  <a:pt x="23812" y="97408"/>
                  <a:pt x="17711" y="114784"/>
                  <a:pt x="6548" y="128774"/>
                </a:cubicBezTo>
                <a:lnTo>
                  <a:pt x="2902" y="133313"/>
                </a:lnTo>
                <a:cubicBezTo>
                  <a:pt x="1005" y="135657"/>
                  <a:pt x="0" y="138559"/>
                  <a:pt x="0" y="141573"/>
                </a:cubicBezTo>
                <a:cubicBezTo>
                  <a:pt x="0" y="148865"/>
                  <a:pt x="5916" y="154781"/>
                  <a:pt x="13208" y="154781"/>
                </a:cubicBezTo>
                <a:lnTo>
                  <a:pt x="153442" y="154781"/>
                </a:lnTo>
                <a:cubicBezTo>
                  <a:pt x="160734" y="154781"/>
                  <a:pt x="166650" y="148865"/>
                  <a:pt x="166650" y="141573"/>
                </a:cubicBezTo>
                <a:cubicBezTo>
                  <a:pt x="166650" y="138559"/>
                  <a:pt x="165646" y="135657"/>
                  <a:pt x="163748" y="133313"/>
                </a:cubicBezTo>
                <a:lnTo>
                  <a:pt x="160102" y="128774"/>
                </a:lnTo>
                <a:cubicBezTo>
                  <a:pt x="148977" y="114784"/>
                  <a:pt x="142875" y="97408"/>
                  <a:pt x="142875" y="79511"/>
                </a:cubicBezTo>
                <a:lnTo>
                  <a:pt x="142875" y="71438"/>
                </a:lnTo>
                <a:cubicBezTo>
                  <a:pt x="142875" y="42639"/>
                  <a:pt x="122411" y="18604"/>
                  <a:pt x="95250" y="13097"/>
                </a:cubicBezTo>
                <a:lnTo>
                  <a:pt x="95250" y="11906"/>
                </a:lnTo>
                <a:cubicBezTo>
                  <a:pt x="95250" y="5321"/>
                  <a:pt x="89929" y="0"/>
                  <a:pt x="83344" y="0"/>
                </a:cubicBezTo>
                <a:close/>
                <a:moveTo>
                  <a:pt x="60275" y="172641"/>
                </a:moveTo>
                <a:cubicBezTo>
                  <a:pt x="62917" y="182910"/>
                  <a:pt x="72256" y="190500"/>
                  <a:pt x="83344" y="190500"/>
                </a:cubicBezTo>
                <a:cubicBezTo>
                  <a:pt x="94431" y="190500"/>
                  <a:pt x="103770" y="182910"/>
                  <a:pt x="106412" y="172641"/>
                </a:cubicBezTo>
                <a:lnTo>
                  <a:pt x="60275" y="172641"/>
                </a:ln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16" name="Text 14"/>
          <p:cNvSpPr/>
          <p:nvPr/>
        </p:nvSpPr>
        <p:spPr>
          <a:xfrm>
            <a:off x="1148292" y="3277308"/>
            <a:ext cx="857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异步降噪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83167" y="3658308"/>
            <a:ext cx="69003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使用</a:t>
            </a:r>
            <a:r>
              <a:rPr lang="en-US" sz="1333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@Async</a:t>
            </a: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线程池隔离邮件任务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83167" y="3996975"/>
            <a:ext cx="69003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比对时忽略类型差异，减少误报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152694" y="1185336"/>
            <a:ext cx="7616472" cy="5425722"/>
          </a:xfrm>
          <a:custGeom>
            <a:avLst/>
            <a:gdLst/>
            <a:ahLst/>
            <a:cxnLst/>
            <a:rect l="l" t="t" r="r" b="b"/>
            <a:pathLst>
              <a:path w="7616472" h="5425722">
                <a:moveTo>
                  <a:pt x="127016" y="0"/>
                </a:moveTo>
                <a:lnTo>
                  <a:pt x="7489456" y="0"/>
                </a:lnTo>
                <a:cubicBezTo>
                  <a:pt x="7559605" y="0"/>
                  <a:pt x="7616472" y="56867"/>
                  <a:pt x="7616472" y="127016"/>
                </a:cubicBezTo>
                <a:lnTo>
                  <a:pt x="7616472" y="5298706"/>
                </a:lnTo>
                <a:cubicBezTo>
                  <a:pt x="7616472" y="5368855"/>
                  <a:pt x="7559605" y="5425722"/>
                  <a:pt x="7489456" y="5425722"/>
                </a:cubicBezTo>
                <a:lnTo>
                  <a:pt x="127016" y="5425722"/>
                </a:lnTo>
                <a:cubicBezTo>
                  <a:pt x="56867" y="5425722"/>
                  <a:pt x="0" y="5368855"/>
                  <a:pt x="0" y="5298706"/>
                </a:cubicBezTo>
                <a:lnTo>
                  <a:pt x="0" y="127016"/>
                </a:lnTo>
                <a:cubicBezTo>
                  <a:pt x="0" y="56914"/>
                  <a:pt x="56914" y="0"/>
                  <a:pt x="127016" y="0"/>
                </a:cubicBezTo>
                <a:close/>
              </a:path>
            </a:pathLst>
          </a:custGeom>
          <a:solidFill>
            <a:srgbClr val="2D3748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8367889" y="1400534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84667" y="0"/>
                </a:moveTo>
                <a:lnTo>
                  <a:pt x="338667" y="0"/>
                </a:lnTo>
                <a:cubicBezTo>
                  <a:pt x="385427" y="0"/>
                  <a:pt x="423333" y="37907"/>
                  <a:pt x="423333" y="84667"/>
                </a:cubicBezTo>
                <a:lnTo>
                  <a:pt x="423333" y="338667"/>
                </a:lnTo>
                <a:cubicBezTo>
                  <a:pt x="423333" y="385427"/>
                  <a:pt x="385427" y="423333"/>
                  <a:pt x="338667" y="423333"/>
                </a:cubicBezTo>
                <a:lnTo>
                  <a:pt x="84667" y="423333"/>
                </a:lnTo>
                <a:cubicBezTo>
                  <a:pt x="37907" y="423333"/>
                  <a:pt x="0" y="385427"/>
                  <a:pt x="0" y="338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8500181" y="1506367"/>
            <a:ext cx="158750" cy="211667"/>
          </a:xfrm>
          <a:custGeom>
            <a:avLst/>
            <a:gdLst/>
            <a:ahLst/>
            <a:cxnLst/>
            <a:rect l="l" t="t" r="r" b="b"/>
            <a:pathLst>
              <a:path w="158750" h="211667">
                <a:moveTo>
                  <a:pt x="6615" y="26458"/>
                </a:moveTo>
                <a:cubicBezTo>
                  <a:pt x="6615" y="11865"/>
                  <a:pt x="18479" y="0"/>
                  <a:pt x="33073" y="0"/>
                </a:cubicBezTo>
                <a:lnTo>
                  <a:pt x="125677" y="0"/>
                </a:lnTo>
                <a:cubicBezTo>
                  <a:pt x="140271" y="0"/>
                  <a:pt x="152135" y="11865"/>
                  <a:pt x="152135" y="26458"/>
                </a:cubicBezTo>
                <a:lnTo>
                  <a:pt x="152135" y="185208"/>
                </a:lnTo>
                <a:cubicBezTo>
                  <a:pt x="152135" y="199802"/>
                  <a:pt x="140271" y="211667"/>
                  <a:pt x="125677" y="211667"/>
                </a:cubicBezTo>
                <a:lnTo>
                  <a:pt x="33073" y="211667"/>
                </a:lnTo>
                <a:cubicBezTo>
                  <a:pt x="18479" y="211667"/>
                  <a:pt x="6615" y="199802"/>
                  <a:pt x="6615" y="185208"/>
                </a:cubicBezTo>
                <a:lnTo>
                  <a:pt x="6615" y="26458"/>
                </a:lnTo>
                <a:close/>
                <a:moveTo>
                  <a:pt x="33073" y="26458"/>
                </a:moveTo>
                <a:lnTo>
                  <a:pt x="33073" y="152135"/>
                </a:lnTo>
                <a:lnTo>
                  <a:pt x="125677" y="152135"/>
                </a:lnTo>
                <a:lnTo>
                  <a:pt x="125677" y="26458"/>
                </a:lnTo>
                <a:lnTo>
                  <a:pt x="33073" y="26458"/>
                </a:lnTo>
                <a:close/>
                <a:moveTo>
                  <a:pt x="79375" y="195130"/>
                </a:moveTo>
                <a:cubicBezTo>
                  <a:pt x="86692" y="195130"/>
                  <a:pt x="92604" y="189218"/>
                  <a:pt x="92604" y="181901"/>
                </a:cubicBezTo>
                <a:cubicBezTo>
                  <a:pt x="92604" y="174584"/>
                  <a:pt x="86692" y="168672"/>
                  <a:pt x="79375" y="168672"/>
                </a:cubicBezTo>
                <a:cubicBezTo>
                  <a:pt x="72058" y="168672"/>
                  <a:pt x="66146" y="174584"/>
                  <a:pt x="66146" y="181901"/>
                </a:cubicBezTo>
                <a:cubicBezTo>
                  <a:pt x="66146" y="189218"/>
                  <a:pt x="72058" y="195130"/>
                  <a:pt x="79375" y="19513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2" name="Text 20"/>
          <p:cNvSpPr/>
          <p:nvPr/>
        </p:nvSpPr>
        <p:spPr>
          <a:xfrm>
            <a:off x="8918222" y="1442867"/>
            <a:ext cx="19050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移动端处理闭环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389056" y="1993200"/>
            <a:ext cx="7164917" cy="592667"/>
          </a:xfrm>
          <a:custGeom>
            <a:avLst/>
            <a:gdLst/>
            <a:ahLst/>
            <a:cxnLst/>
            <a:rect l="l" t="t" r="r" b="b"/>
            <a:pathLst>
              <a:path w="7164917" h="592667">
                <a:moveTo>
                  <a:pt x="42333" y="0"/>
                </a:moveTo>
                <a:lnTo>
                  <a:pt x="7080248" y="0"/>
                </a:lnTo>
                <a:cubicBezTo>
                  <a:pt x="7127009" y="0"/>
                  <a:pt x="7164917" y="37907"/>
                  <a:pt x="7164917" y="84668"/>
                </a:cubicBezTo>
                <a:lnTo>
                  <a:pt x="7164917" y="507998"/>
                </a:lnTo>
                <a:cubicBezTo>
                  <a:pt x="7164917" y="554759"/>
                  <a:pt x="7127009" y="592667"/>
                  <a:pt x="7080248" y="592667"/>
                </a:cubicBezTo>
                <a:lnTo>
                  <a:pt x="42333" y="592667"/>
                </a:lnTo>
                <a:cubicBezTo>
                  <a:pt x="18953" y="592667"/>
                  <a:pt x="0" y="573713"/>
                  <a:pt x="0" y="550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24" name="Shape 22"/>
          <p:cNvSpPr/>
          <p:nvPr/>
        </p:nvSpPr>
        <p:spPr>
          <a:xfrm>
            <a:off x="8389056" y="1993200"/>
            <a:ext cx="42333" cy="592667"/>
          </a:xfrm>
          <a:custGeom>
            <a:avLst/>
            <a:gdLst/>
            <a:ahLst/>
            <a:cxnLst/>
            <a:rect l="l" t="t" r="r" b="b"/>
            <a:pathLst>
              <a:path w="42333" h="592667">
                <a:moveTo>
                  <a:pt x="42333" y="0"/>
                </a:moveTo>
                <a:lnTo>
                  <a:pt x="42333" y="0"/>
                </a:lnTo>
                <a:lnTo>
                  <a:pt x="42333" y="592667"/>
                </a:lnTo>
                <a:lnTo>
                  <a:pt x="42333" y="592667"/>
                </a:lnTo>
                <a:cubicBezTo>
                  <a:pt x="18953" y="592667"/>
                  <a:pt x="0" y="573713"/>
                  <a:pt x="0" y="550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5" name="Shape 23"/>
          <p:cNvSpPr/>
          <p:nvPr/>
        </p:nvSpPr>
        <p:spPr>
          <a:xfrm>
            <a:off x="8537222" y="2120200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169333" y="0"/>
                </a:moveTo>
                <a:lnTo>
                  <a:pt x="169333" y="0"/>
                </a:lnTo>
                <a:cubicBezTo>
                  <a:pt x="262854" y="0"/>
                  <a:pt x="338667" y="75813"/>
                  <a:pt x="338667" y="169333"/>
                </a:cubicBezTo>
                <a:lnTo>
                  <a:pt x="338667" y="169333"/>
                </a:lnTo>
                <a:cubicBezTo>
                  <a:pt x="338667" y="262854"/>
                  <a:pt x="262854" y="338667"/>
                  <a:pt x="169333" y="338667"/>
                </a:cubicBezTo>
                <a:lnTo>
                  <a:pt x="169333" y="338667"/>
                </a:lnTo>
                <a:cubicBezTo>
                  <a:pt x="75813" y="338667"/>
                  <a:pt x="0" y="262854"/>
                  <a:pt x="0" y="169333"/>
                </a:cubicBezTo>
                <a:lnTo>
                  <a:pt x="0" y="169333"/>
                </a:lnTo>
                <a:cubicBezTo>
                  <a:pt x="0" y="75813"/>
                  <a:pt x="75813" y="0"/>
                  <a:pt x="169333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8673263" y="2162534"/>
            <a:ext cx="1481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002889" y="2162534"/>
            <a:ext cx="1100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系统检测冲突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1890375" y="267053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9" name="Shape 27"/>
          <p:cNvSpPr/>
          <p:nvPr/>
        </p:nvSpPr>
        <p:spPr>
          <a:xfrm>
            <a:off x="8389056" y="2945700"/>
            <a:ext cx="7164917" cy="592667"/>
          </a:xfrm>
          <a:custGeom>
            <a:avLst/>
            <a:gdLst/>
            <a:ahLst/>
            <a:cxnLst/>
            <a:rect l="l" t="t" r="r" b="b"/>
            <a:pathLst>
              <a:path w="7164917" h="592667">
                <a:moveTo>
                  <a:pt x="42333" y="0"/>
                </a:moveTo>
                <a:lnTo>
                  <a:pt x="7080248" y="0"/>
                </a:lnTo>
                <a:cubicBezTo>
                  <a:pt x="7127009" y="0"/>
                  <a:pt x="7164917" y="37907"/>
                  <a:pt x="7164917" y="84668"/>
                </a:cubicBezTo>
                <a:lnTo>
                  <a:pt x="7164917" y="507998"/>
                </a:lnTo>
                <a:cubicBezTo>
                  <a:pt x="7164917" y="554759"/>
                  <a:pt x="7127009" y="592667"/>
                  <a:pt x="7080248" y="592667"/>
                </a:cubicBezTo>
                <a:lnTo>
                  <a:pt x="42333" y="592667"/>
                </a:lnTo>
                <a:cubicBezTo>
                  <a:pt x="18953" y="592667"/>
                  <a:pt x="0" y="573713"/>
                  <a:pt x="0" y="550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30" name="Shape 28"/>
          <p:cNvSpPr/>
          <p:nvPr/>
        </p:nvSpPr>
        <p:spPr>
          <a:xfrm>
            <a:off x="8389056" y="2945700"/>
            <a:ext cx="42333" cy="592667"/>
          </a:xfrm>
          <a:custGeom>
            <a:avLst/>
            <a:gdLst/>
            <a:ahLst/>
            <a:cxnLst/>
            <a:rect l="l" t="t" r="r" b="b"/>
            <a:pathLst>
              <a:path w="42333" h="592667">
                <a:moveTo>
                  <a:pt x="42333" y="0"/>
                </a:moveTo>
                <a:lnTo>
                  <a:pt x="42333" y="0"/>
                </a:lnTo>
                <a:lnTo>
                  <a:pt x="42333" y="592667"/>
                </a:lnTo>
                <a:lnTo>
                  <a:pt x="42333" y="592667"/>
                </a:lnTo>
                <a:cubicBezTo>
                  <a:pt x="18953" y="592667"/>
                  <a:pt x="0" y="573713"/>
                  <a:pt x="0" y="550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1" name="Shape 29"/>
          <p:cNvSpPr/>
          <p:nvPr/>
        </p:nvSpPr>
        <p:spPr>
          <a:xfrm>
            <a:off x="8537222" y="3072700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169333" y="0"/>
                </a:moveTo>
                <a:lnTo>
                  <a:pt x="169333" y="0"/>
                </a:lnTo>
                <a:cubicBezTo>
                  <a:pt x="262854" y="0"/>
                  <a:pt x="338667" y="75813"/>
                  <a:pt x="338667" y="169333"/>
                </a:cubicBezTo>
                <a:lnTo>
                  <a:pt x="338667" y="169333"/>
                </a:lnTo>
                <a:cubicBezTo>
                  <a:pt x="338667" y="262854"/>
                  <a:pt x="262854" y="338667"/>
                  <a:pt x="169333" y="338667"/>
                </a:cubicBezTo>
                <a:lnTo>
                  <a:pt x="169333" y="338667"/>
                </a:lnTo>
                <a:cubicBezTo>
                  <a:pt x="75813" y="338667"/>
                  <a:pt x="0" y="262854"/>
                  <a:pt x="0" y="169333"/>
                </a:cubicBezTo>
                <a:lnTo>
                  <a:pt x="0" y="169333"/>
                </a:lnTo>
                <a:cubicBezTo>
                  <a:pt x="0" y="75813"/>
                  <a:pt x="75813" y="0"/>
                  <a:pt x="169333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8658931" y="3115034"/>
            <a:ext cx="179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002889" y="3115034"/>
            <a:ext cx="20425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发送带 AuthToken 的邮件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1890375" y="362303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5" name="Shape 33"/>
          <p:cNvSpPr/>
          <p:nvPr/>
        </p:nvSpPr>
        <p:spPr>
          <a:xfrm>
            <a:off x="8389056" y="3898200"/>
            <a:ext cx="7164917" cy="592667"/>
          </a:xfrm>
          <a:custGeom>
            <a:avLst/>
            <a:gdLst/>
            <a:ahLst/>
            <a:cxnLst/>
            <a:rect l="l" t="t" r="r" b="b"/>
            <a:pathLst>
              <a:path w="7164917" h="592667">
                <a:moveTo>
                  <a:pt x="42333" y="0"/>
                </a:moveTo>
                <a:lnTo>
                  <a:pt x="7080248" y="0"/>
                </a:lnTo>
                <a:cubicBezTo>
                  <a:pt x="7127009" y="0"/>
                  <a:pt x="7164917" y="37907"/>
                  <a:pt x="7164917" y="84668"/>
                </a:cubicBezTo>
                <a:lnTo>
                  <a:pt x="7164917" y="507998"/>
                </a:lnTo>
                <a:cubicBezTo>
                  <a:pt x="7164917" y="554759"/>
                  <a:pt x="7127009" y="592667"/>
                  <a:pt x="7080248" y="592667"/>
                </a:cubicBezTo>
                <a:lnTo>
                  <a:pt x="42333" y="592667"/>
                </a:lnTo>
                <a:cubicBezTo>
                  <a:pt x="18953" y="592667"/>
                  <a:pt x="0" y="573713"/>
                  <a:pt x="0" y="550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36" name="Shape 34"/>
          <p:cNvSpPr/>
          <p:nvPr/>
        </p:nvSpPr>
        <p:spPr>
          <a:xfrm>
            <a:off x="8389056" y="3898200"/>
            <a:ext cx="42333" cy="592667"/>
          </a:xfrm>
          <a:custGeom>
            <a:avLst/>
            <a:gdLst/>
            <a:ahLst/>
            <a:cxnLst/>
            <a:rect l="l" t="t" r="r" b="b"/>
            <a:pathLst>
              <a:path w="42333" h="592667">
                <a:moveTo>
                  <a:pt x="42333" y="0"/>
                </a:moveTo>
                <a:lnTo>
                  <a:pt x="42333" y="0"/>
                </a:lnTo>
                <a:lnTo>
                  <a:pt x="42333" y="592667"/>
                </a:lnTo>
                <a:lnTo>
                  <a:pt x="42333" y="592667"/>
                </a:lnTo>
                <a:cubicBezTo>
                  <a:pt x="18953" y="592667"/>
                  <a:pt x="0" y="573713"/>
                  <a:pt x="0" y="550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7" name="Shape 35"/>
          <p:cNvSpPr/>
          <p:nvPr/>
        </p:nvSpPr>
        <p:spPr>
          <a:xfrm>
            <a:off x="8537222" y="4025200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169333" y="0"/>
                </a:moveTo>
                <a:lnTo>
                  <a:pt x="169333" y="0"/>
                </a:lnTo>
                <a:cubicBezTo>
                  <a:pt x="262854" y="0"/>
                  <a:pt x="338667" y="75813"/>
                  <a:pt x="338667" y="169333"/>
                </a:cubicBezTo>
                <a:lnTo>
                  <a:pt x="338667" y="169333"/>
                </a:lnTo>
                <a:cubicBezTo>
                  <a:pt x="338667" y="262854"/>
                  <a:pt x="262854" y="338667"/>
                  <a:pt x="169333" y="338667"/>
                </a:cubicBezTo>
                <a:lnTo>
                  <a:pt x="169333" y="338667"/>
                </a:lnTo>
                <a:cubicBezTo>
                  <a:pt x="75813" y="338667"/>
                  <a:pt x="0" y="262854"/>
                  <a:pt x="0" y="169333"/>
                </a:cubicBezTo>
                <a:lnTo>
                  <a:pt x="0" y="169333"/>
                </a:lnTo>
                <a:cubicBezTo>
                  <a:pt x="0" y="75813"/>
                  <a:pt x="75813" y="0"/>
                  <a:pt x="169333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8656726" y="4067534"/>
            <a:ext cx="179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002889" y="4067534"/>
            <a:ext cx="1608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管理员手机点击链接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1890375" y="457553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1" name="Shape 39"/>
          <p:cNvSpPr/>
          <p:nvPr/>
        </p:nvSpPr>
        <p:spPr>
          <a:xfrm>
            <a:off x="8389056" y="4850700"/>
            <a:ext cx="7164917" cy="592667"/>
          </a:xfrm>
          <a:custGeom>
            <a:avLst/>
            <a:gdLst/>
            <a:ahLst/>
            <a:cxnLst/>
            <a:rect l="l" t="t" r="r" b="b"/>
            <a:pathLst>
              <a:path w="7164917" h="592667">
                <a:moveTo>
                  <a:pt x="42333" y="0"/>
                </a:moveTo>
                <a:lnTo>
                  <a:pt x="7080248" y="0"/>
                </a:lnTo>
                <a:cubicBezTo>
                  <a:pt x="7127009" y="0"/>
                  <a:pt x="7164917" y="37907"/>
                  <a:pt x="7164917" y="84668"/>
                </a:cubicBezTo>
                <a:lnTo>
                  <a:pt x="7164917" y="507998"/>
                </a:lnTo>
                <a:cubicBezTo>
                  <a:pt x="7164917" y="554759"/>
                  <a:pt x="7127009" y="592667"/>
                  <a:pt x="7080248" y="592667"/>
                </a:cubicBezTo>
                <a:lnTo>
                  <a:pt x="42333" y="592667"/>
                </a:lnTo>
                <a:cubicBezTo>
                  <a:pt x="18953" y="592667"/>
                  <a:pt x="0" y="573713"/>
                  <a:pt x="0" y="550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2" name="Shape 40"/>
          <p:cNvSpPr/>
          <p:nvPr/>
        </p:nvSpPr>
        <p:spPr>
          <a:xfrm>
            <a:off x="8389056" y="4850700"/>
            <a:ext cx="42333" cy="592667"/>
          </a:xfrm>
          <a:custGeom>
            <a:avLst/>
            <a:gdLst/>
            <a:ahLst/>
            <a:cxnLst/>
            <a:rect l="l" t="t" r="r" b="b"/>
            <a:pathLst>
              <a:path w="42333" h="592667">
                <a:moveTo>
                  <a:pt x="42333" y="0"/>
                </a:moveTo>
                <a:lnTo>
                  <a:pt x="42333" y="0"/>
                </a:lnTo>
                <a:lnTo>
                  <a:pt x="42333" y="592667"/>
                </a:lnTo>
                <a:lnTo>
                  <a:pt x="42333" y="592667"/>
                </a:lnTo>
                <a:cubicBezTo>
                  <a:pt x="18953" y="592667"/>
                  <a:pt x="0" y="573713"/>
                  <a:pt x="0" y="550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3" name="Shape 41"/>
          <p:cNvSpPr/>
          <p:nvPr/>
        </p:nvSpPr>
        <p:spPr>
          <a:xfrm>
            <a:off x="8537222" y="4977700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169333" y="0"/>
                </a:moveTo>
                <a:lnTo>
                  <a:pt x="169333" y="0"/>
                </a:lnTo>
                <a:cubicBezTo>
                  <a:pt x="262854" y="0"/>
                  <a:pt x="338667" y="75813"/>
                  <a:pt x="338667" y="169333"/>
                </a:cubicBezTo>
                <a:lnTo>
                  <a:pt x="338667" y="169333"/>
                </a:lnTo>
                <a:cubicBezTo>
                  <a:pt x="338667" y="262854"/>
                  <a:pt x="262854" y="338667"/>
                  <a:pt x="169333" y="338667"/>
                </a:cubicBezTo>
                <a:lnTo>
                  <a:pt x="169333" y="338667"/>
                </a:lnTo>
                <a:cubicBezTo>
                  <a:pt x="75813" y="338667"/>
                  <a:pt x="0" y="262854"/>
                  <a:pt x="0" y="169333"/>
                </a:cubicBezTo>
                <a:lnTo>
                  <a:pt x="0" y="169333"/>
                </a:lnTo>
                <a:cubicBezTo>
                  <a:pt x="0" y="75813"/>
                  <a:pt x="75813" y="0"/>
                  <a:pt x="169333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8656836" y="5020034"/>
            <a:ext cx="179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002889" y="5020034"/>
            <a:ext cx="1079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跳转 H5 页面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1890375" y="552803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7" name="Shape 45"/>
          <p:cNvSpPr/>
          <p:nvPr/>
        </p:nvSpPr>
        <p:spPr>
          <a:xfrm>
            <a:off x="8389056" y="5803200"/>
            <a:ext cx="7164917" cy="592667"/>
          </a:xfrm>
          <a:custGeom>
            <a:avLst/>
            <a:gdLst/>
            <a:ahLst/>
            <a:cxnLst/>
            <a:rect l="l" t="t" r="r" b="b"/>
            <a:pathLst>
              <a:path w="7164917" h="592667">
                <a:moveTo>
                  <a:pt x="42333" y="0"/>
                </a:moveTo>
                <a:lnTo>
                  <a:pt x="7080248" y="0"/>
                </a:lnTo>
                <a:cubicBezTo>
                  <a:pt x="7127009" y="0"/>
                  <a:pt x="7164917" y="37907"/>
                  <a:pt x="7164917" y="84668"/>
                </a:cubicBezTo>
                <a:lnTo>
                  <a:pt x="7164917" y="507998"/>
                </a:lnTo>
                <a:cubicBezTo>
                  <a:pt x="7164917" y="554759"/>
                  <a:pt x="7127009" y="592667"/>
                  <a:pt x="7080248" y="592667"/>
                </a:cubicBezTo>
                <a:lnTo>
                  <a:pt x="42333" y="592667"/>
                </a:lnTo>
                <a:cubicBezTo>
                  <a:pt x="18953" y="592667"/>
                  <a:pt x="0" y="573713"/>
                  <a:pt x="0" y="550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8" name="Shape 46"/>
          <p:cNvSpPr/>
          <p:nvPr/>
        </p:nvSpPr>
        <p:spPr>
          <a:xfrm>
            <a:off x="8389056" y="5803200"/>
            <a:ext cx="42333" cy="592667"/>
          </a:xfrm>
          <a:custGeom>
            <a:avLst/>
            <a:gdLst/>
            <a:ahLst/>
            <a:cxnLst/>
            <a:rect l="l" t="t" r="r" b="b"/>
            <a:pathLst>
              <a:path w="42333" h="592667">
                <a:moveTo>
                  <a:pt x="42333" y="0"/>
                </a:moveTo>
                <a:lnTo>
                  <a:pt x="42333" y="0"/>
                </a:lnTo>
                <a:lnTo>
                  <a:pt x="42333" y="592667"/>
                </a:lnTo>
                <a:lnTo>
                  <a:pt x="42333" y="592667"/>
                </a:lnTo>
                <a:cubicBezTo>
                  <a:pt x="18953" y="592667"/>
                  <a:pt x="0" y="573713"/>
                  <a:pt x="0" y="550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49" name="Shape 47"/>
          <p:cNvSpPr/>
          <p:nvPr/>
        </p:nvSpPr>
        <p:spPr>
          <a:xfrm>
            <a:off x="8537222" y="5930200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169333" y="0"/>
                </a:moveTo>
                <a:lnTo>
                  <a:pt x="169333" y="0"/>
                </a:lnTo>
                <a:cubicBezTo>
                  <a:pt x="262854" y="0"/>
                  <a:pt x="338667" y="75813"/>
                  <a:pt x="338667" y="169333"/>
                </a:cubicBezTo>
                <a:lnTo>
                  <a:pt x="338667" y="169333"/>
                </a:lnTo>
                <a:cubicBezTo>
                  <a:pt x="338667" y="262854"/>
                  <a:pt x="262854" y="338667"/>
                  <a:pt x="169333" y="338667"/>
                </a:cubicBezTo>
                <a:lnTo>
                  <a:pt x="169333" y="338667"/>
                </a:lnTo>
                <a:cubicBezTo>
                  <a:pt x="75813" y="338667"/>
                  <a:pt x="0" y="262854"/>
                  <a:pt x="0" y="169333"/>
                </a:cubicBezTo>
                <a:lnTo>
                  <a:pt x="0" y="169333"/>
                </a:lnTo>
                <a:cubicBezTo>
                  <a:pt x="0" y="75813"/>
                  <a:pt x="75813" y="0"/>
                  <a:pt x="169333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8655954" y="5972534"/>
            <a:ext cx="190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002889" y="5972534"/>
            <a:ext cx="1778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手动选择以哪个库为准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363361" y="6787449"/>
            <a:ext cx="5012972" cy="1065389"/>
          </a:xfrm>
          <a:custGeom>
            <a:avLst/>
            <a:gdLst/>
            <a:ahLst/>
            <a:cxnLst/>
            <a:rect l="l" t="t" r="r" b="b"/>
            <a:pathLst>
              <a:path w="5012972" h="1065389">
                <a:moveTo>
                  <a:pt x="84666" y="0"/>
                </a:moveTo>
                <a:lnTo>
                  <a:pt x="4928306" y="0"/>
                </a:lnTo>
                <a:cubicBezTo>
                  <a:pt x="4975066" y="0"/>
                  <a:pt x="5012972" y="37906"/>
                  <a:pt x="5012972" y="84666"/>
                </a:cubicBezTo>
                <a:lnTo>
                  <a:pt x="5012972" y="980722"/>
                </a:lnTo>
                <a:cubicBezTo>
                  <a:pt x="5012972" y="1027482"/>
                  <a:pt x="4975066" y="1065389"/>
                  <a:pt x="4928306" y="1065389"/>
                </a:cubicBezTo>
                <a:lnTo>
                  <a:pt x="84666" y="1065389"/>
                </a:lnTo>
                <a:cubicBezTo>
                  <a:pt x="37906" y="1065389"/>
                  <a:pt x="0" y="1027482"/>
                  <a:pt x="0" y="980722"/>
                </a:cubicBezTo>
                <a:lnTo>
                  <a:pt x="0" y="84666"/>
                </a:lnTo>
                <a:cubicBezTo>
                  <a:pt x="0" y="37938"/>
                  <a:pt x="37938" y="0"/>
                  <a:pt x="84666" y="0"/>
                </a:cubicBezTo>
                <a:close/>
              </a:path>
            </a:pathLst>
          </a:custGeom>
          <a:solidFill>
            <a:srgbClr val="2D3748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456847" y="6960308"/>
            <a:ext cx="4826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&lt;1min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499181" y="7383641"/>
            <a:ext cx="474133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全流程闭环时间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5556250" y="6787449"/>
            <a:ext cx="5012972" cy="1065389"/>
          </a:xfrm>
          <a:custGeom>
            <a:avLst/>
            <a:gdLst/>
            <a:ahLst/>
            <a:cxnLst/>
            <a:rect l="l" t="t" r="r" b="b"/>
            <a:pathLst>
              <a:path w="5012972" h="1065389">
                <a:moveTo>
                  <a:pt x="84666" y="0"/>
                </a:moveTo>
                <a:lnTo>
                  <a:pt x="4928306" y="0"/>
                </a:lnTo>
                <a:cubicBezTo>
                  <a:pt x="4975066" y="0"/>
                  <a:pt x="5012972" y="37906"/>
                  <a:pt x="5012972" y="84666"/>
                </a:cubicBezTo>
                <a:lnTo>
                  <a:pt x="5012972" y="980722"/>
                </a:lnTo>
                <a:cubicBezTo>
                  <a:pt x="5012972" y="1027482"/>
                  <a:pt x="4975066" y="1065389"/>
                  <a:pt x="4928306" y="1065389"/>
                </a:cubicBezTo>
                <a:lnTo>
                  <a:pt x="84666" y="1065389"/>
                </a:lnTo>
                <a:cubicBezTo>
                  <a:pt x="37906" y="1065389"/>
                  <a:pt x="0" y="1027482"/>
                  <a:pt x="0" y="980722"/>
                </a:cubicBezTo>
                <a:lnTo>
                  <a:pt x="0" y="84666"/>
                </a:lnTo>
                <a:cubicBezTo>
                  <a:pt x="0" y="37938"/>
                  <a:pt x="37938" y="0"/>
                  <a:pt x="84666" y="0"/>
                </a:cubicBezTo>
                <a:close/>
              </a:path>
            </a:pathLst>
          </a:custGeom>
          <a:solidFill>
            <a:srgbClr val="2D3748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5649737" y="6960308"/>
            <a:ext cx="4826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24×7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5692070" y="7383641"/>
            <a:ext cx="474133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实时监控覆盖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10749139" y="6787449"/>
            <a:ext cx="5012972" cy="1065389"/>
          </a:xfrm>
          <a:custGeom>
            <a:avLst/>
            <a:gdLst/>
            <a:ahLst/>
            <a:cxnLst/>
            <a:rect l="l" t="t" r="r" b="b"/>
            <a:pathLst>
              <a:path w="5012972" h="1065389">
                <a:moveTo>
                  <a:pt x="84666" y="0"/>
                </a:moveTo>
                <a:lnTo>
                  <a:pt x="4928306" y="0"/>
                </a:lnTo>
                <a:cubicBezTo>
                  <a:pt x="4975066" y="0"/>
                  <a:pt x="5012972" y="37906"/>
                  <a:pt x="5012972" y="84666"/>
                </a:cubicBezTo>
                <a:lnTo>
                  <a:pt x="5012972" y="980722"/>
                </a:lnTo>
                <a:cubicBezTo>
                  <a:pt x="5012972" y="1027482"/>
                  <a:pt x="4975066" y="1065389"/>
                  <a:pt x="4928306" y="1065389"/>
                </a:cubicBezTo>
                <a:lnTo>
                  <a:pt x="84666" y="1065389"/>
                </a:lnTo>
                <a:cubicBezTo>
                  <a:pt x="37906" y="1065389"/>
                  <a:pt x="0" y="1027482"/>
                  <a:pt x="0" y="980722"/>
                </a:cubicBezTo>
                <a:lnTo>
                  <a:pt x="0" y="84666"/>
                </a:lnTo>
                <a:cubicBezTo>
                  <a:pt x="0" y="37938"/>
                  <a:pt x="37938" y="0"/>
                  <a:pt x="84666" y="0"/>
                </a:cubicBezTo>
                <a:close/>
              </a:path>
            </a:pathLst>
          </a:custGeom>
          <a:solidFill>
            <a:srgbClr val="2D3748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59" name="Text 57"/>
          <p:cNvSpPr/>
          <p:nvPr/>
        </p:nvSpPr>
        <p:spPr>
          <a:xfrm>
            <a:off x="10842625" y="6960308"/>
            <a:ext cx="4826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PC+移动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0884958" y="7383641"/>
            <a:ext cx="474133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双端处理能力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381000" y="8025700"/>
            <a:ext cx="15388167" cy="994833"/>
          </a:xfrm>
          <a:custGeom>
            <a:avLst/>
            <a:gdLst/>
            <a:ahLst/>
            <a:cxnLst/>
            <a:rect l="l" t="t" r="r" b="b"/>
            <a:pathLst>
              <a:path w="15388167" h="994833">
                <a:moveTo>
                  <a:pt x="42333" y="0"/>
                </a:moveTo>
                <a:lnTo>
                  <a:pt x="15303496" y="0"/>
                </a:lnTo>
                <a:cubicBezTo>
                  <a:pt x="15350258" y="0"/>
                  <a:pt x="15388167" y="37908"/>
                  <a:pt x="15388167" y="84670"/>
                </a:cubicBezTo>
                <a:lnTo>
                  <a:pt x="15388167" y="910163"/>
                </a:lnTo>
                <a:cubicBezTo>
                  <a:pt x="15388167" y="956925"/>
                  <a:pt x="15350258" y="994833"/>
                  <a:pt x="15303496" y="994833"/>
                </a:cubicBezTo>
                <a:lnTo>
                  <a:pt x="42333" y="994833"/>
                </a:lnTo>
                <a:cubicBezTo>
                  <a:pt x="18953" y="994833"/>
                  <a:pt x="0" y="975880"/>
                  <a:pt x="0" y="952500"/>
                </a:cubicBezTo>
                <a:lnTo>
                  <a:pt x="0" y="42333"/>
                </a:lnTo>
                <a:cubicBezTo>
                  <a:pt x="0" y="18969"/>
                  <a:pt x="18969" y="0"/>
                  <a:pt x="42333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62" name="Shape 60"/>
          <p:cNvSpPr/>
          <p:nvPr/>
        </p:nvSpPr>
        <p:spPr>
          <a:xfrm>
            <a:off x="381000" y="8025700"/>
            <a:ext cx="42333" cy="994833"/>
          </a:xfrm>
          <a:custGeom>
            <a:avLst/>
            <a:gdLst/>
            <a:ahLst/>
            <a:cxnLst/>
            <a:rect l="l" t="t" r="r" b="b"/>
            <a:pathLst>
              <a:path w="42333" h="994833">
                <a:moveTo>
                  <a:pt x="42333" y="0"/>
                </a:moveTo>
                <a:lnTo>
                  <a:pt x="42333" y="0"/>
                </a:lnTo>
                <a:lnTo>
                  <a:pt x="42333" y="994833"/>
                </a:lnTo>
                <a:lnTo>
                  <a:pt x="42333" y="994833"/>
                </a:lnTo>
                <a:cubicBezTo>
                  <a:pt x="18953" y="994833"/>
                  <a:pt x="0" y="975880"/>
                  <a:pt x="0" y="95250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63" name="Shape 61"/>
          <p:cNvSpPr/>
          <p:nvPr/>
        </p:nvSpPr>
        <p:spPr>
          <a:xfrm>
            <a:off x="592667" y="8258534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47724" y="0"/>
                </a:moveTo>
                <a:lnTo>
                  <a:pt x="121808" y="0"/>
                </a:lnTo>
                <a:cubicBezTo>
                  <a:pt x="130572" y="0"/>
                  <a:pt x="137716" y="7210"/>
                  <a:pt x="137385" y="15941"/>
                </a:cubicBezTo>
                <a:cubicBezTo>
                  <a:pt x="137319" y="17694"/>
                  <a:pt x="137253" y="19447"/>
                  <a:pt x="137153" y="21167"/>
                </a:cubicBezTo>
                <a:lnTo>
                  <a:pt x="153558" y="21167"/>
                </a:lnTo>
                <a:cubicBezTo>
                  <a:pt x="162190" y="21167"/>
                  <a:pt x="169796" y="28310"/>
                  <a:pt x="169135" y="37637"/>
                </a:cubicBezTo>
                <a:cubicBezTo>
                  <a:pt x="166654" y="71934"/>
                  <a:pt x="149126" y="90785"/>
                  <a:pt x="130109" y="100641"/>
                </a:cubicBezTo>
                <a:cubicBezTo>
                  <a:pt x="124883" y="103353"/>
                  <a:pt x="119559" y="105370"/>
                  <a:pt x="114498" y="106859"/>
                </a:cubicBezTo>
                <a:cubicBezTo>
                  <a:pt x="107818" y="116317"/>
                  <a:pt x="100872" y="121311"/>
                  <a:pt x="95349" y="123990"/>
                </a:cubicBezTo>
                <a:lnTo>
                  <a:pt x="95349" y="148167"/>
                </a:lnTo>
                <a:lnTo>
                  <a:pt x="116516" y="148167"/>
                </a:lnTo>
                <a:cubicBezTo>
                  <a:pt x="122370" y="148167"/>
                  <a:pt x="127099" y="152896"/>
                  <a:pt x="127099" y="158750"/>
                </a:cubicBezTo>
                <a:cubicBezTo>
                  <a:pt x="127099" y="164604"/>
                  <a:pt x="122370" y="169333"/>
                  <a:pt x="116516" y="169333"/>
                </a:cubicBezTo>
                <a:lnTo>
                  <a:pt x="53016" y="169333"/>
                </a:lnTo>
                <a:cubicBezTo>
                  <a:pt x="47162" y="169333"/>
                  <a:pt x="42433" y="164604"/>
                  <a:pt x="42433" y="158750"/>
                </a:cubicBezTo>
                <a:cubicBezTo>
                  <a:pt x="42433" y="152896"/>
                  <a:pt x="47162" y="148167"/>
                  <a:pt x="53016" y="148167"/>
                </a:cubicBezTo>
                <a:lnTo>
                  <a:pt x="74183" y="148167"/>
                </a:lnTo>
                <a:lnTo>
                  <a:pt x="74183" y="123990"/>
                </a:lnTo>
                <a:cubicBezTo>
                  <a:pt x="68891" y="121444"/>
                  <a:pt x="62309" y="116714"/>
                  <a:pt x="55893" y="108016"/>
                </a:cubicBezTo>
                <a:cubicBezTo>
                  <a:pt x="49808" y="106429"/>
                  <a:pt x="43193" y="104014"/>
                  <a:pt x="36744" y="100376"/>
                </a:cubicBezTo>
                <a:cubicBezTo>
                  <a:pt x="18852" y="90355"/>
                  <a:pt x="2712" y="71471"/>
                  <a:pt x="397" y="37571"/>
                </a:cubicBezTo>
                <a:cubicBezTo>
                  <a:pt x="-232" y="28277"/>
                  <a:pt x="7342" y="21134"/>
                  <a:pt x="15974" y="21134"/>
                </a:cubicBezTo>
                <a:lnTo>
                  <a:pt x="32378" y="21134"/>
                </a:lnTo>
                <a:cubicBezTo>
                  <a:pt x="32279" y="19414"/>
                  <a:pt x="32213" y="17694"/>
                  <a:pt x="32147" y="15908"/>
                </a:cubicBezTo>
                <a:cubicBezTo>
                  <a:pt x="31816" y="7144"/>
                  <a:pt x="38960" y="-33"/>
                  <a:pt x="47724" y="-33"/>
                </a:cubicBezTo>
                <a:close/>
                <a:moveTo>
                  <a:pt x="33569" y="37042"/>
                </a:moveTo>
                <a:lnTo>
                  <a:pt x="16239" y="37042"/>
                </a:lnTo>
                <a:cubicBezTo>
                  <a:pt x="18289" y="65054"/>
                  <a:pt x="31155" y="79077"/>
                  <a:pt x="44417" y="86519"/>
                </a:cubicBezTo>
                <a:cubicBezTo>
                  <a:pt x="39654" y="74183"/>
                  <a:pt x="35719" y="58076"/>
                  <a:pt x="33569" y="37042"/>
                </a:cubicBezTo>
                <a:close/>
                <a:moveTo>
                  <a:pt x="125677" y="84931"/>
                </a:moveTo>
                <a:cubicBezTo>
                  <a:pt x="139072" y="77060"/>
                  <a:pt x="151176" y="63070"/>
                  <a:pt x="153227" y="37042"/>
                </a:cubicBezTo>
                <a:lnTo>
                  <a:pt x="135930" y="37042"/>
                </a:lnTo>
                <a:cubicBezTo>
                  <a:pt x="133879" y="57183"/>
                  <a:pt x="130175" y="72827"/>
                  <a:pt x="125677" y="84931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64" name="Text 62"/>
          <p:cNvSpPr/>
          <p:nvPr/>
        </p:nvSpPr>
        <p:spPr>
          <a:xfrm>
            <a:off x="867833" y="8195034"/>
            <a:ext cx="857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核心优势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571500" y="8576034"/>
            <a:ext cx="15113000" cy="2751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实现了</a:t>
            </a:r>
            <a:r>
              <a:rPr lang="en-US" sz="1333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"检测-通知-决策"</a:t>
            </a: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的分钟级全流程闭环，大幅降低人工干预成本</a:t>
            </a:r>
            <a:endParaRPr lang="en-US" sz="1600" dirty="0"/>
          </a:p>
        </p:txBody>
      </p:sp>
      <p:sp>
        <p:nvSpPr>
          <p:cNvPr id="66" name="Text 1">
            <a:extLst>
              <a:ext uri="{FF2B5EF4-FFF2-40B4-BE49-F238E27FC236}">
                <a16:creationId xmlns:a16="http://schemas.microsoft.com/office/drawing/2014/main" id="{2BEE68DA-A582-2508-4CA3-684F7243A939}"/>
              </a:ext>
            </a:extLst>
          </p:cNvPr>
          <p:cNvSpPr/>
          <p:nvPr/>
        </p:nvSpPr>
        <p:spPr>
          <a:xfrm>
            <a:off x="571500" y="430392"/>
            <a:ext cx="5556250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zh-CN" altLang="en-US" sz="3000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冲突检测报警与处理机制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id="{D881F4F9-661F-0907-766B-D91142B010D8}"/>
              </a:ext>
            </a:extLst>
          </p:cNvPr>
          <p:cNvGrpSpPr/>
          <p:nvPr/>
        </p:nvGrpSpPr>
        <p:grpSpPr>
          <a:xfrm>
            <a:off x="284733" y="238897"/>
            <a:ext cx="2758199" cy="456080"/>
            <a:chOff x="434362" y="434362"/>
            <a:chExt cx="2758199" cy="456080"/>
          </a:xfrm>
        </p:grpSpPr>
        <p:sp>
          <p:nvSpPr>
            <p:cNvPr id="2" name="Shape 0"/>
            <p:cNvSpPr/>
            <p:nvPr/>
          </p:nvSpPr>
          <p:spPr>
            <a:xfrm>
              <a:off x="434362" y="434362"/>
              <a:ext cx="65154" cy="434362"/>
            </a:xfrm>
            <a:custGeom>
              <a:avLst/>
              <a:gdLst/>
              <a:ahLst/>
              <a:cxnLst/>
              <a:rect l="l" t="t" r="r" b="b"/>
              <a:pathLst>
                <a:path w="65154" h="434362">
                  <a:moveTo>
                    <a:pt x="32577" y="0"/>
                  </a:moveTo>
                  <a:lnTo>
                    <a:pt x="32577" y="0"/>
                  </a:lnTo>
                  <a:cubicBezTo>
                    <a:pt x="50557" y="0"/>
                    <a:pt x="65154" y="14597"/>
                    <a:pt x="65154" y="32577"/>
                  </a:cubicBezTo>
                  <a:lnTo>
                    <a:pt x="65154" y="401785"/>
                  </a:lnTo>
                  <a:cubicBezTo>
                    <a:pt x="65154" y="419777"/>
                    <a:pt x="50569" y="434362"/>
                    <a:pt x="32577" y="434362"/>
                  </a:cubicBezTo>
                  <a:lnTo>
                    <a:pt x="32577" y="434362"/>
                  </a:lnTo>
                  <a:cubicBezTo>
                    <a:pt x="14585" y="434362"/>
                    <a:pt x="0" y="419777"/>
                    <a:pt x="0" y="401785"/>
                  </a:cubicBezTo>
                  <a:lnTo>
                    <a:pt x="0" y="32577"/>
                  </a:lnTo>
                  <a:cubicBezTo>
                    <a:pt x="0" y="14597"/>
                    <a:pt x="14597" y="0"/>
                    <a:pt x="32577" y="0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3" name="Text 1"/>
            <p:cNvSpPr/>
            <p:nvPr/>
          </p:nvSpPr>
          <p:spPr>
            <a:xfrm>
              <a:off x="651543" y="456080"/>
              <a:ext cx="2541018" cy="43436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90000"/>
                </a:lnSpc>
              </a:pPr>
              <a:r>
                <a:rPr lang="en-US" sz="3078" b="1" dirty="0" err="1">
                  <a:solidFill>
                    <a:srgbClr val="E2E8F0"/>
                  </a:solidFill>
                  <a:latin typeface="Noto Sans SC" pitchFamily="34" charset="0"/>
                  <a:ea typeface="Noto Sans SC" pitchFamily="34" charset="-122"/>
                  <a:cs typeface="Noto Sans SC" pitchFamily="34" charset="-120"/>
                </a:rPr>
                <a:t>结果展示</a:t>
              </a:r>
              <a:endParaRPr lang="en-US" sz="1600" dirty="0"/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91585E0-C3EB-D7A0-4AB6-CCC464C38FFA}"/>
              </a:ext>
            </a:extLst>
          </p:cNvPr>
          <p:cNvGrpSpPr/>
          <p:nvPr/>
        </p:nvGrpSpPr>
        <p:grpSpPr>
          <a:xfrm>
            <a:off x="390926" y="912159"/>
            <a:ext cx="15368273" cy="3909259"/>
            <a:chOff x="412644" y="1303086"/>
            <a:chExt cx="15368273" cy="3909259"/>
          </a:xfrm>
        </p:grpSpPr>
        <p:sp>
          <p:nvSpPr>
            <p:cNvPr id="5" name="Shape 3"/>
            <p:cNvSpPr/>
            <p:nvPr/>
          </p:nvSpPr>
          <p:spPr>
            <a:xfrm>
              <a:off x="412644" y="1303086"/>
              <a:ext cx="4995164" cy="3909259"/>
            </a:xfrm>
            <a:custGeom>
              <a:avLst/>
              <a:gdLst/>
              <a:ahLst/>
              <a:cxnLst/>
              <a:rect l="l" t="t" r="r" b="b"/>
              <a:pathLst>
                <a:path w="4995164" h="3909259">
                  <a:moveTo>
                    <a:pt x="43436" y="0"/>
                  </a:moveTo>
                  <a:lnTo>
                    <a:pt x="4864868" y="0"/>
                  </a:lnTo>
                  <a:cubicBezTo>
                    <a:pt x="4936828" y="0"/>
                    <a:pt x="4995164" y="58335"/>
                    <a:pt x="4995164" y="130296"/>
                  </a:cubicBezTo>
                  <a:lnTo>
                    <a:pt x="4995164" y="3778963"/>
                  </a:lnTo>
                  <a:cubicBezTo>
                    <a:pt x="4995164" y="3850923"/>
                    <a:pt x="4936828" y="3909259"/>
                    <a:pt x="4864868" y="3909259"/>
                  </a:cubicBezTo>
                  <a:lnTo>
                    <a:pt x="43436" y="3909259"/>
                  </a:lnTo>
                  <a:cubicBezTo>
                    <a:pt x="19447" y="3909259"/>
                    <a:pt x="0" y="3889811"/>
                    <a:pt x="0" y="3865822"/>
                  </a:cubicBezTo>
                  <a:lnTo>
                    <a:pt x="0" y="43436"/>
                  </a:lnTo>
                  <a:cubicBezTo>
                    <a:pt x="0" y="19463"/>
                    <a:pt x="19463" y="0"/>
                    <a:pt x="43436" y="0"/>
                  </a:cubicBezTo>
                  <a:close/>
                </a:path>
              </a:pathLst>
            </a:custGeom>
            <a:solidFill>
              <a:srgbClr val="2D3748"/>
            </a:solidFill>
            <a:ln/>
          </p:spPr>
        </p:sp>
        <p:sp>
          <p:nvSpPr>
            <p:cNvPr id="6" name="Shape 4"/>
            <p:cNvSpPr/>
            <p:nvPr/>
          </p:nvSpPr>
          <p:spPr>
            <a:xfrm>
              <a:off x="412644" y="1303086"/>
              <a:ext cx="43436" cy="3909259"/>
            </a:xfrm>
            <a:custGeom>
              <a:avLst/>
              <a:gdLst/>
              <a:ahLst/>
              <a:cxnLst/>
              <a:rect l="l" t="t" r="r" b="b"/>
              <a:pathLst>
                <a:path w="43436" h="3909259">
                  <a:moveTo>
                    <a:pt x="43436" y="0"/>
                  </a:moveTo>
                  <a:lnTo>
                    <a:pt x="43436" y="0"/>
                  </a:lnTo>
                  <a:lnTo>
                    <a:pt x="43436" y="3909259"/>
                  </a:lnTo>
                  <a:lnTo>
                    <a:pt x="43436" y="3909259"/>
                  </a:lnTo>
                  <a:cubicBezTo>
                    <a:pt x="19447" y="3909259"/>
                    <a:pt x="0" y="3889811"/>
                    <a:pt x="0" y="3865822"/>
                  </a:cubicBezTo>
                  <a:lnTo>
                    <a:pt x="0" y="43436"/>
                  </a:lnTo>
                  <a:cubicBezTo>
                    <a:pt x="0" y="19463"/>
                    <a:pt x="19463" y="0"/>
                    <a:pt x="43436" y="0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7" name="Shape 5"/>
            <p:cNvSpPr/>
            <p:nvPr/>
          </p:nvSpPr>
          <p:spPr>
            <a:xfrm>
              <a:off x="651543" y="1520267"/>
              <a:ext cx="434362" cy="434362"/>
            </a:xfrm>
            <a:custGeom>
              <a:avLst/>
              <a:gdLst/>
              <a:ahLst/>
              <a:cxnLst/>
              <a:rect l="l" t="t" r="r" b="b"/>
              <a:pathLst>
                <a:path w="434362" h="434362">
                  <a:moveTo>
                    <a:pt x="86872" y="0"/>
                  </a:moveTo>
                  <a:lnTo>
                    <a:pt x="347490" y="0"/>
                  </a:lnTo>
                  <a:cubicBezTo>
                    <a:pt x="395468" y="0"/>
                    <a:pt x="434362" y="38894"/>
                    <a:pt x="434362" y="86872"/>
                  </a:cubicBezTo>
                  <a:lnTo>
                    <a:pt x="434362" y="347490"/>
                  </a:lnTo>
                  <a:cubicBezTo>
                    <a:pt x="434362" y="395468"/>
                    <a:pt x="395468" y="434362"/>
                    <a:pt x="347490" y="434362"/>
                  </a:cubicBezTo>
                  <a:lnTo>
                    <a:pt x="86872" y="434362"/>
                  </a:lnTo>
                  <a:cubicBezTo>
                    <a:pt x="38894" y="434362"/>
                    <a:pt x="0" y="395468"/>
                    <a:pt x="0" y="347490"/>
                  </a:cubicBezTo>
                  <a:lnTo>
                    <a:pt x="0" y="86872"/>
                  </a:lnTo>
                  <a:cubicBezTo>
                    <a:pt x="0" y="38926"/>
                    <a:pt x="38926" y="0"/>
                    <a:pt x="86872" y="0"/>
                  </a:cubicBezTo>
                  <a:close/>
                </a:path>
              </a:pathLst>
            </a:custGeom>
            <a:solidFill>
              <a:srgbClr val="4FD1C5">
                <a:alpha val="20000"/>
              </a:srgbClr>
            </a:solidFill>
            <a:ln/>
          </p:spPr>
        </p:sp>
        <p:sp>
          <p:nvSpPr>
            <p:cNvPr id="8" name="Shape 6"/>
            <p:cNvSpPr/>
            <p:nvPr/>
          </p:nvSpPr>
          <p:spPr>
            <a:xfrm>
              <a:off x="760134" y="1628857"/>
              <a:ext cx="217181" cy="217181"/>
            </a:xfrm>
            <a:custGeom>
              <a:avLst/>
              <a:gdLst/>
              <a:ahLst/>
              <a:cxnLst/>
              <a:rect l="l" t="t" r="r" b="b"/>
              <a:pathLst>
                <a:path w="217181" h="217181">
                  <a:moveTo>
                    <a:pt x="27954" y="96926"/>
                  </a:moveTo>
                  <a:cubicBezTo>
                    <a:pt x="33595" y="57477"/>
                    <a:pt x="67572" y="27148"/>
                    <a:pt x="108591" y="27148"/>
                  </a:cubicBezTo>
                  <a:cubicBezTo>
                    <a:pt x="131072" y="27148"/>
                    <a:pt x="151433" y="36268"/>
                    <a:pt x="166194" y="50987"/>
                  </a:cubicBezTo>
                  <a:cubicBezTo>
                    <a:pt x="166279" y="51071"/>
                    <a:pt x="166364" y="51156"/>
                    <a:pt x="166449" y="51241"/>
                  </a:cubicBezTo>
                  <a:lnTo>
                    <a:pt x="169673" y="54295"/>
                  </a:lnTo>
                  <a:lnTo>
                    <a:pt x="149354" y="54295"/>
                  </a:lnTo>
                  <a:cubicBezTo>
                    <a:pt x="141846" y="54295"/>
                    <a:pt x="135781" y="60361"/>
                    <a:pt x="135781" y="67869"/>
                  </a:cubicBezTo>
                  <a:cubicBezTo>
                    <a:pt x="135781" y="75377"/>
                    <a:pt x="141846" y="81443"/>
                    <a:pt x="149354" y="81443"/>
                  </a:cubicBezTo>
                  <a:lnTo>
                    <a:pt x="203650" y="81443"/>
                  </a:lnTo>
                  <a:cubicBezTo>
                    <a:pt x="211158" y="81443"/>
                    <a:pt x="217223" y="75377"/>
                    <a:pt x="217223" y="67869"/>
                  </a:cubicBezTo>
                  <a:lnTo>
                    <a:pt x="217223" y="13574"/>
                  </a:lnTo>
                  <a:cubicBezTo>
                    <a:pt x="217223" y="6066"/>
                    <a:pt x="211158" y="0"/>
                    <a:pt x="203650" y="0"/>
                  </a:cubicBezTo>
                  <a:cubicBezTo>
                    <a:pt x="196142" y="0"/>
                    <a:pt x="190076" y="6066"/>
                    <a:pt x="190076" y="13574"/>
                  </a:cubicBezTo>
                  <a:lnTo>
                    <a:pt x="190076" y="36225"/>
                  </a:lnTo>
                  <a:lnTo>
                    <a:pt x="185283" y="31686"/>
                  </a:lnTo>
                  <a:cubicBezTo>
                    <a:pt x="165643" y="12132"/>
                    <a:pt x="138495" y="0"/>
                    <a:pt x="108591" y="0"/>
                  </a:cubicBezTo>
                  <a:cubicBezTo>
                    <a:pt x="53871" y="0"/>
                    <a:pt x="8611" y="40467"/>
                    <a:pt x="1103" y="93108"/>
                  </a:cubicBezTo>
                  <a:cubicBezTo>
                    <a:pt x="42" y="100531"/>
                    <a:pt x="5175" y="107403"/>
                    <a:pt x="12598" y="108463"/>
                  </a:cubicBezTo>
                  <a:cubicBezTo>
                    <a:pt x="20021" y="109524"/>
                    <a:pt x="26893" y="104349"/>
                    <a:pt x="27954" y="96968"/>
                  </a:cubicBezTo>
                  <a:close/>
                  <a:moveTo>
                    <a:pt x="216078" y="124073"/>
                  </a:moveTo>
                  <a:cubicBezTo>
                    <a:pt x="217139" y="116650"/>
                    <a:pt x="211964" y="109778"/>
                    <a:pt x="204583" y="108718"/>
                  </a:cubicBezTo>
                  <a:cubicBezTo>
                    <a:pt x="197202" y="107657"/>
                    <a:pt x="190288" y="112832"/>
                    <a:pt x="189227" y="120213"/>
                  </a:cubicBezTo>
                  <a:cubicBezTo>
                    <a:pt x="183586" y="159662"/>
                    <a:pt x="149609" y="189991"/>
                    <a:pt x="108591" y="189991"/>
                  </a:cubicBezTo>
                  <a:cubicBezTo>
                    <a:pt x="86109" y="189991"/>
                    <a:pt x="65748" y="180871"/>
                    <a:pt x="50987" y="166152"/>
                  </a:cubicBezTo>
                  <a:cubicBezTo>
                    <a:pt x="50902" y="166067"/>
                    <a:pt x="50817" y="165982"/>
                    <a:pt x="50732" y="165897"/>
                  </a:cubicBezTo>
                  <a:lnTo>
                    <a:pt x="47508" y="162843"/>
                  </a:lnTo>
                  <a:lnTo>
                    <a:pt x="67827" y="162843"/>
                  </a:lnTo>
                  <a:cubicBezTo>
                    <a:pt x="75335" y="162843"/>
                    <a:pt x="81400" y="156778"/>
                    <a:pt x="81400" y="149270"/>
                  </a:cubicBezTo>
                  <a:cubicBezTo>
                    <a:pt x="81400" y="141762"/>
                    <a:pt x="75335" y="135696"/>
                    <a:pt x="67827" y="135696"/>
                  </a:cubicBezTo>
                  <a:lnTo>
                    <a:pt x="13574" y="135738"/>
                  </a:lnTo>
                  <a:cubicBezTo>
                    <a:pt x="9968" y="135738"/>
                    <a:pt x="6490" y="137180"/>
                    <a:pt x="3945" y="139768"/>
                  </a:cubicBezTo>
                  <a:cubicBezTo>
                    <a:pt x="1400" y="142355"/>
                    <a:pt x="-42" y="145791"/>
                    <a:pt x="0" y="149439"/>
                  </a:cubicBezTo>
                  <a:lnTo>
                    <a:pt x="424" y="203310"/>
                  </a:lnTo>
                  <a:cubicBezTo>
                    <a:pt x="467" y="210818"/>
                    <a:pt x="6617" y="216842"/>
                    <a:pt x="14125" y="216757"/>
                  </a:cubicBezTo>
                  <a:cubicBezTo>
                    <a:pt x="21633" y="216672"/>
                    <a:pt x="27657" y="210564"/>
                    <a:pt x="27572" y="203056"/>
                  </a:cubicBezTo>
                  <a:lnTo>
                    <a:pt x="27402" y="181210"/>
                  </a:lnTo>
                  <a:lnTo>
                    <a:pt x="31941" y="185495"/>
                  </a:lnTo>
                  <a:cubicBezTo>
                    <a:pt x="51580" y="205049"/>
                    <a:pt x="78686" y="217181"/>
                    <a:pt x="108591" y="217181"/>
                  </a:cubicBezTo>
                  <a:cubicBezTo>
                    <a:pt x="163310" y="217181"/>
                    <a:pt x="208570" y="176714"/>
                    <a:pt x="216078" y="124073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9" name="Text 7"/>
            <p:cNvSpPr/>
            <p:nvPr/>
          </p:nvSpPr>
          <p:spPr>
            <a:xfrm>
              <a:off x="1216214" y="1563703"/>
              <a:ext cx="1172778" cy="34749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10000"/>
                </a:lnSpc>
              </a:pPr>
              <a:r>
                <a:rPr lang="en-US" sz="2052" b="1" dirty="0">
                  <a:solidFill>
                    <a:srgbClr val="4FD1C5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实时同步</a:t>
              </a:r>
              <a:endParaRPr lang="en-US" sz="1600" dirty="0"/>
            </a:p>
          </p:txBody>
        </p:sp>
        <p:sp>
          <p:nvSpPr>
            <p:cNvPr id="10" name="Shape 8"/>
            <p:cNvSpPr/>
            <p:nvPr/>
          </p:nvSpPr>
          <p:spPr>
            <a:xfrm>
              <a:off x="651543" y="2128374"/>
              <a:ext cx="4539084" cy="1259650"/>
            </a:xfrm>
            <a:custGeom>
              <a:avLst/>
              <a:gdLst/>
              <a:ahLst/>
              <a:cxnLst/>
              <a:rect l="l" t="t" r="r" b="b"/>
              <a:pathLst>
                <a:path w="4539084" h="1259650">
                  <a:moveTo>
                    <a:pt x="86878" y="0"/>
                  </a:moveTo>
                  <a:lnTo>
                    <a:pt x="4452205" y="0"/>
                  </a:lnTo>
                  <a:cubicBezTo>
                    <a:pt x="4500187" y="0"/>
                    <a:pt x="4539084" y="38897"/>
                    <a:pt x="4539084" y="86878"/>
                  </a:cubicBezTo>
                  <a:lnTo>
                    <a:pt x="4539084" y="1172772"/>
                  </a:lnTo>
                  <a:cubicBezTo>
                    <a:pt x="4539084" y="1220753"/>
                    <a:pt x="4500187" y="1259650"/>
                    <a:pt x="4452205" y="1259650"/>
                  </a:cubicBezTo>
                  <a:lnTo>
                    <a:pt x="86878" y="1259650"/>
                  </a:lnTo>
                  <a:cubicBezTo>
                    <a:pt x="38897" y="1259650"/>
                    <a:pt x="0" y="1220753"/>
                    <a:pt x="0" y="1172772"/>
                  </a:cubicBezTo>
                  <a:lnTo>
                    <a:pt x="0" y="86878"/>
                  </a:lnTo>
                  <a:cubicBezTo>
                    <a:pt x="0" y="38929"/>
                    <a:pt x="38929" y="0"/>
                    <a:pt x="86878" y="0"/>
                  </a:cubicBezTo>
                  <a:close/>
                </a:path>
              </a:pathLst>
            </a:custGeom>
            <a:solidFill>
              <a:srgbClr val="1A202C"/>
            </a:solidFill>
            <a:ln/>
          </p:spPr>
        </p:sp>
        <p:sp>
          <p:nvSpPr>
            <p:cNvPr id="11" name="Text 9"/>
            <p:cNvSpPr/>
            <p:nvPr/>
          </p:nvSpPr>
          <p:spPr>
            <a:xfrm>
              <a:off x="825288" y="2302119"/>
              <a:ext cx="4267607" cy="21718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197" b="1" kern="0" spc="60" dirty="0">
                  <a:solidFill>
                    <a:srgbClr val="F6AD55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后端日志验证</a:t>
              </a:r>
              <a:endParaRPr lang="en-US" sz="1600" dirty="0"/>
            </a:p>
          </p:txBody>
        </p:sp>
        <p:sp>
          <p:nvSpPr>
            <p:cNvPr id="12" name="Shape 10"/>
            <p:cNvSpPr/>
            <p:nvPr/>
          </p:nvSpPr>
          <p:spPr>
            <a:xfrm>
              <a:off x="856508" y="2660467"/>
              <a:ext cx="133023" cy="152027"/>
            </a:xfrm>
            <a:custGeom>
              <a:avLst/>
              <a:gdLst/>
              <a:ahLst/>
              <a:cxnLst/>
              <a:rect l="l" t="t" r="r" b="b"/>
              <a:pathLst>
                <a:path w="133023" h="152027">
                  <a:moveTo>
                    <a:pt x="129104" y="20815"/>
                  </a:moveTo>
                  <a:cubicBezTo>
                    <a:pt x="133350" y="23903"/>
                    <a:pt x="134300" y="29841"/>
                    <a:pt x="131212" y="34087"/>
                  </a:cubicBezTo>
                  <a:lnTo>
                    <a:pt x="55199" y="138606"/>
                  </a:lnTo>
                  <a:cubicBezTo>
                    <a:pt x="53566" y="140862"/>
                    <a:pt x="51042" y="142258"/>
                    <a:pt x="48251" y="142495"/>
                  </a:cubicBezTo>
                  <a:cubicBezTo>
                    <a:pt x="45460" y="142733"/>
                    <a:pt x="42758" y="141694"/>
                    <a:pt x="40798" y="139734"/>
                  </a:cubicBezTo>
                  <a:lnTo>
                    <a:pt x="2791" y="101727"/>
                  </a:lnTo>
                  <a:cubicBezTo>
                    <a:pt x="-920" y="98016"/>
                    <a:pt x="-920" y="91988"/>
                    <a:pt x="2791" y="88276"/>
                  </a:cubicBezTo>
                  <a:cubicBezTo>
                    <a:pt x="6503" y="84565"/>
                    <a:pt x="12530" y="84565"/>
                    <a:pt x="16242" y="88276"/>
                  </a:cubicBezTo>
                  <a:lnTo>
                    <a:pt x="46380" y="118415"/>
                  </a:lnTo>
                  <a:lnTo>
                    <a:pt x="115861" y="22893"/>
                  </a:lnTo>
                  <a:cubicBezTo>
                    <a:pt x="118949" y="18647"/>
                    <a:pt x="124888" y="17697"/>
                    <a:pt x="129134" y="20785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13" name="Text 11"/>
            <p:cNvSpPr/>
            <p:nvPr/>
          </p:nvSpPr>
          <p:spPr>
            <a:xfrm>
              <a:off x="1102194" y="2606172"/>
              <a:ext cx="2117515" cy="26061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68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MySQL → PostgreSQL ✓</a:t>
              </a:r>
              <a:endParaRPr lang="en-US" sz="1600" dirty="0"/>
            </a:p>
          </p:txBody>
        </p:sp>
        <p:sp>
          <p:nvSpPr>
            <p:cNvPr id="14" name="Shape 12"/>
            <p:cNvSpPr/>
            <p:nvPr/>
          </p:nvSpPr>
          <p:spPr>
            <a:xfrm>
              <a:off x="856508" y="3007957"/>
              <a:ext cx="133023" cy="152027"/>
            </a:xfrm>
            <a:custGeom>
              <a:avLst/>
              <a:gdLst/>
              <a:ahLst/>
              <a:cxnLst/>
              <a:rect l="l" t="t" r="r" b="b"/>
              <a:pathLst>
                <a:path w="133023" h="152027">
                  <a:moveTo>
                    <a:pt x="129104" y="20815"/>
                  </a:moveTo>
                  <a:cubicBezTo>
                    <a:pt x="133350" y="23903"/>
                    <a:pt x="134300" y="29841"/>
                    <a:pt x="131212" y="34087"/>
                  </a:cubicBezTo>
                  <a:lnTo>
                    <a:pt x="55199" y="138606"/>
                  </a:lnTo>
                  <a:cubicBezTo>
                    <a:pt x="53566" y="140862"/>
                    <a:pt x="51042" y="142258"/>
                    <a:pt x="48251" y="142495"/>
                  </a:cubicBezTo>
                  <a:cubicBezTo>
                    <a:pt x="45460" y="142733"/>
                    <a:pt x="42758" y="141694"/>
                    <a:pt x="40798" y="139734"/>
                  </a:cubicBezTo>
                  <a:lnTo>
                    <a:pt x="2791" y="101727"/>
                  </a:lnTo>
                  <a:cubicBezTo>
                    <a:pt x="-920" y="98016"/>
                    <a:pt x="-920" y="91988"/>
                    <a:pt x="2791" y="88276"/>
                  </a:cubicBezTo>
                  <a:cubicBezTo>
                    <a:pt x="6503" y="84565"/>
                    <a:pt x="12530" y="84565"/>
                    <a:pt x="16242" y="88276"/>
                  </a:cubicBezTo>
                  <a:lnTo>
                    <a:pt x="46380" y="118415"/>
                  </a:lnTo>
                  <a:lnTo>
                    <a:pt x="115861" y="22893"/>
                  </a:lnTo>
                  <a:cubicBezTo>
                    <a:pt x="118949" y="18647"/>
                    <a:pt x="124888" y="17697"/>
                    <a:pt x="129134" y="20785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15" name="Text 13"/>
            <p:cNvSpPr/>
            <p:nvPr/>
          </p:nvSpPr>
          <p:spPr>
            <a:xfrm>
              <a:off x="1102194" y="2953662"/>
              <a:ext cx="2843131" cy="30405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68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MySQL → SQL Server✓</a:t>
              </a:r>
              <a:endParaRPr lang="en-US" sz="1600" dirty="0"/>
            </a:p>
          </p:txBody>
        </p:sp>
        <p:sp>
          <p:nvSpPr>
            <p:cNvPr id="16" name="Shape 14"/>
            <p:cNvSpPr/>
            <p:nvPr/>
          </p:nvSpPr>
          <p:spPr>
            <a:xfrm>
              <a:off x="673261" y="3518332"/>
              <a:ext cx="4517365" cy="1216214"/>
            </a:xfrm>
            <a:custGeom>
              <a:avLst/>
              <a:gdLst/>
              <a:ahLst/>
              <a:cxnLst/>
              <a:rect l="l" t="t" r="r" b="b"/>
              <a:pathLst>
                <a:path w="4517365" h="1216214">
                  <a:moveTo>
                    <a:pt x="43436" y="0"/>
                  </a:moveTo>
                  <a:lnTo>
                    <a:pt x="4430491" y="0"/>
                  </a:lnTo>
                  <a:cubicBezTo>
                    <a:pt x="4478438" y="0"/>
                    <a:pt x="4517365" y="38927"/>
                    <a:pt x="4517365" y="86874"/>
                  </a:cubicBezTo>
                  <a:lnTo>
                    <a:pt x="4517365" y="1129340"/>
                  </a:lnTo>
                  <a:cubicBezTo>
                    <a:pt x="4517365" y="1177287"/>
                    <a:pt x="4478438" y="1216214"/>
                    <a:pt x="4430491" y="1216214"/>
                  </a:cubicBezTo>
                  <a:lnTo>
                    <a:pt x="43436" y="1216214"/>
                  </a:lnTo>
                  <a:cubicBezTo>
                    <a:pt x="19447" y="1216214"/>
                    <a:pt x="0" y="1196767"/>
                    <a:pt x="0" y="1172778"/>
                  </a:cubicBezTo>
                  <a:lnTo>
                    <a:pt x="0" y="43436"/>
                  </a:lnTo>
                  <a:cubicBezTo>
                    <a:pt x="0" y="19463"/>
                    <a:pt x="19463" y="0"/>
                    <a:pt x="43436" y="0"/>
                  </a:cubicBezTo>
                  <a:close/>
                </a:path>
              </a:pathLst>
            </a:custGeom>
            <a:solidFill>
              <a:srgbClr val="1A202C"/>
            </a:solidFill>
            <a:ln/>
          </p:spPr>
        </p:sp>
        <p:sp>
          <p:nvSpPr>
            <p:cNvPr id="17" name="Shape 15"/>
            <p:cNvSpPr/>
            <p:nvPr/>
          </p:nvSpPr>
          <p:spPr>
            <a:xfrm>
              <a:off x="673261" y="3518332"/>
              <a:ext cx="43436" cy="1216214"/>
            </a:xfrm>
            <a:custGeom>
              <a:avLst/>
              <a:gdLst/>
              <a:ahLst/>
              <a:cxnLst/>
              <a:rect l="l" t="t" r="r" b="b"/>
              <a:pathLst>
                <a:path w="43436" h="1216214">
                  <a:moveTo>
                    <a:pt x="43436" y="0"/>
                  </a:moveTo>
                  <a:lnTo>
                    <a:pt x="43436" y="0"/>
                  </a:lnTo>
                  <a:lnTo>
                    <a:pt x="43436" y="1216214"/>
                  </a:lnTo>
                  <a:lnTo>
                    <a:pt x="43436" y="1216214"/>
                  </a:lnTo>
                  <a:cubicBezTo>
                    <a:pt x="19447" y="1216214"/>
                    <a:pt x="0" y="1196767"/>
                    <a:pt x="0" y="1172778"/>
                  </a:cubicBezTo>
                  <a:lnTo>
                    <a:pt x="0" y="43436"/>
                  </a:lnTo>
                  <a:cubicBezTo>
                    <a:pt x="0" y="19463"/>
                    <a:pt x="19463" y="0"/>
                    <a:pt x="43436" y="0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18" name="Text 16"/>
            <p:cNvSpPr/>
            <p:nvPr/>
          </p:nvSpPr>
          <p:spPr>
            <a:xfrm>
              <a:off x="868724" y="3692077"/>
              <a:ext cx="4224171" cy="21718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197" b="1" kern="0" spc="60" dirty="0">
                  <a:solidFill>
                    <a:srgbClr val="4FD1C5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同步模式</a:t>
              </a:r>
              <a:endParaRPr lang="en-US" sz="1600" dirty="0"/>
            </a:p>
          </p:txBody>
        </p:sp>
        <p:sp>
          <p:nvSpPr>
            <p:cNvPr id="19" name="Text 17"/>
            <p:cNvSpPr/>
            <p:nvPr/>
          </p:nvSpPr>
          <p:spPr>
            <a:xfrm>
              <a:off x="868724" y="3996131"/>
              <a:ext cx="4235030" cy="26061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68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• 增量同步</a:t>
              </a:r>
              <a:endParaRPr lang="en-US" sz="1600" dirty="0"/>
            </a:p>
          </p:txBody>
        </p:sp>
        <p:sp>
          <p:nvSpPr>
            <p:cNvPr id="20" name="Text 18"/>
            <p:cNvSpPr/>
            <p:nvPr/>
          </p:nvSpPr>
          <p:spPr>
            <a:xfrm>
              <a:off x="868724" y="4300184"/>
              <a:ext cx="4235030" cy="26061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68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• 全量同步</a:t>
              </a:r>
              <a:endParaRPr lang="en-US" sz="1600" dirty="0"/>
            </a:p>
          </p:txBody>
        </p:sp>
        <p:sp>
          <p:nvSpPr>
            <p:cNvPr id="21" name="Shape 19"/>
            <p:cNvSpPr/>
            <p:nvPr/>
          </p:nvSpPr>
          <p:spPr>
            <a:xfrm>
              <a:off x="5599199" y="1303086"/>
              <a:ext cx="4995164" cy="3909259"/>
            </a:xfrm>
            <a:custGeom>
              <a:avLst/>
              <a:gdLst/>
              <a:ahLst/>
              <a:cxnLst/>
              <a:rect l="l" t="t" r="r" b="b"/>
              <a:pathLst>
                <a:path w="4995164" h="3909259">
                  <a:moveTo>
                    <a:pt x="43436" y="0"/>
                  </a:moveTo>
                  <a:lnTo>
                    <a:pt x="4864868" y="0"/>
                  </a:lnTo>
                  <a:cubicBezTo>
                    <a:pt x="4936828" y="0"/>
                    <a:pt x="4995164" y="58335"/>
                    <a:pt x="4995164" y="130296"/>
                  </a:cubicBezTo>
                  <a:lnTo>
                    <a:pt x="4995164" y="3778963"/>
                  </a:lnTo>
                  <a:cubicBezTo>
                    <a:pt x="4995164" y="3850923"/>
                    <a:pt x="4936828" y="3909259"/>
                    <a:pt x="4864868" y="3909259"/>
                  </a:cubicBezTo>
                  <a:lnTo>
                    <a:pt x="43436" y="3909259"/>
                  </a:lnTo>
                  <a:cubicBezTo>
                    <a:pt x="19447" y="3909259"/>
                    <a:pt x="0" y="3889811"/>
                    <a:pt x="0" y="3865822"/>
                  </a:cubicBezTo>
                  <a:lnTo>
                    <a:pt x="0" y="43436"/>
                  </a:lnTo>
                  <a:cubicBezTo>
                    <a:pt x="0" y="19463"/>
                    <a:pt x="19463" y="0"/>
                    <a:pt x="43436" y="0"/>
                  </a:cubicBezTo>
                  <a:close/>
                </a:path>
              </a:pathLst>
            </a:custGeom>
            <a:solidFill>
              <a:srgbClr val="2D3748"/>
            </a:solidFill>
            <a:ln/>
          </p:spPr>
        </p:sp>
        <p:sp>
          <p:nvSpPr>
            <p:cNvPr id="22" name="Shape 20"/>
            <p:cNvSpPr/>
            <p:nvPr/>
          </p:nvSpPr>
          <p:spPr>
            <a:xfrm>
              <a:off x="5599199" y="1303086"/>
              <a:ext cx="43436" cy="3909259"/>
            </a:xfrm>
            <a:custGeom>
              <a:avLst/>
              <a:gdLst/>
              <a:ahLst/>
              <a:cxnLst/>
              <a:rect l="l" t="t" r="r" b="b"/>
              <a:pathLst>
                <a:path w="43436" h="3909259">
                  <a:moveTo>
                    <a:pt x="43436" y="0"/>
                  </a:moveTo>
                  <a:lnTo>
                    <a:pt x="43436" y="0"/>
                  </a:lnTo>
                  <a:lnTo>
                    <a:pt x="43436" y="3909259"/>
                  </a:lnTo>
                  <a:lnTo>
                    <a:pt x="43436" y="3909259"/>
                  </a:lnTo>
                  <a:cubicBezTo>
                    <a:pt x="19447" y="3909259"/>
                    <a:pt x="0" y="3889811"/>
                    <a:pt x="0" y="3865822"/>
                  </a:cubicBezTo>
                  <a:lnTo>
                    <a:pt x="0" y="43436"/>
                  </a:lnTo>
                  <a:cubicBezTo>
                    <a:pt x="0" y="19463"/>
                    <a:pt x="19463" y="0"/>
                    <a:pt x="43436" y="0"/>
                  </a:cubicBezTo>
                  <a:close/>
                </a:path>
              </a:pathLst>
            </a:custGeom>
            <a:solidFill>
              <a:srgbClr val="F6AD55"/>
            </a:solidFill>
            <a:ln/>
          </p:spPr>
        </p:sp>
        <p:sp>
          <p:nvSpPr>
            <p:cNvPr id="23" name="Shape 21"/>
            <p:cNvSpPr/>
            <p:nvPr/>
          </p:nvSpPr>
          <p:spPr>
            <a:xfrm>
              <a:off x="5838098" y="1520267"/>
              <a:ext cx="434362" cy="434362"/>
            </a:xfrm>
            <a:custGeom>
              <a:avLst/>
              <a:gdLst/>
              <a:ahLst/>
              <a:cxnLst/>
              <a:rect l="l" t="t" r="r" b="b"/>
              <a:pathLst>
                <a:path w="434362" h="434362">
                  <a:moveTo>
                    <a:pt x="86872" y="0"/>
                  </a:moveTo>
                  <a:lnTo>
                    <a:pt x="347490" y="0"/>
                  </a:lnTo>
                  <a:cubicBezTo>
                    <a:pt x="395468" y="0"/>
                    <a:pt x="434362" y="38894"/>
                    <a:pt x="434362" y="86872"/>
                  </a:cubicBezTo>
                  <a:lnTo>
                    <a:pt x="434362" y="347490"/>
                  </a:lnTo>
                  <a:cubicBezTo>
                    <a:pt x="434362" y="395468"/>
                    <a:pt x="395468" y="434362"/>
                    <a:pt x="347490" y="434362"/>
                  </a:cubicBezTo>
                  <a:lnTo>
                    <a:pt x="86872" y="434362"/>
                  </a:lnTo>
                  <a:cubicBezTo>
                    <a:pt x="38894" y="434362"/>
                    <a:pt x="0" y="395468"/>
                    <a:pt x="0" y="347490"/>
                  </a:cubicBezTo>
                  <a:lnTo>
                    <a:pt x="0" y="86872"/>
                  </a:lnTo>
                  <a:cubicBezTo>
                    <a:pt x="0" y="38926"/>
                    <a:pt x="38926" y="0"/>
                    <a:pt x="86872" y="0"/>
                  </a:cubicBezTo>
                  <a:close/>
                </a:path>
              </a:pathLst>
            </a:custGeom>
            <a:solidFill>
              <a:srgbClr val="F6AD55">
                <a:alpha val="20000"/>
              </a:srgbClr>
            </a:solidFill>
            <a:ln/>
          </p:spPr>
        </p:sp>
        <p:sp>
          <p:nvSpPr>
            <p:cNvPr id="24" name="Shape 22"/>
            <p:cNvSpPr/>
            <p:nvPr/>
          </p:nvSpPr>
          <p:spPr>
            <a:xfrm>
              <a:off x="5946688" y="1628857"/>
              <a:ext cx="217181" cy="217181"/>
            </a:xfrm>
            <a:custGeom>
              <a:avLst/>
              <a:gdLst/>
              <a:ahLst/>
              <a:cxnLst/>
              <a:rect l="l" t="t" r="r" b="b"/>
              <a:pathLst>
                <a:path w="217181" h="217181">
                  <a:moveTo>
                    <a:pt x="108591" y="0"/>
                  </a:moveTo>
                  <a:cubicBezTo>
                    <a:pt x="114826" y="0"/>
                    <a:pt x="120552" y="3436"/>
                    <a:pt x="123522" y="8908"/>
                  </a:cubicBezTo>
                  <a:lnTo>
                    <a:pt x="215145" y="178580"/>
                  </a:lnTo>
                  <a:cubicBezTo>
                    <a:pt x="217987" y="183840"/>
                    <a:pt x="217860" y="190203"/>
                    <a:pt x="214806" y="195336"/>
                  </a:cubicBezTo>
                  <a:cubicBezTo>
                    <a:pt x="211752" y="200468"/>
                    <a:pt x="206195" y="203607"/>
                    <a:pt x="200214" y="203607"/>
                  </a:cubicBezTo>
                  <a:lnTo>
                    <a:pt x="16967" y="203607"/>
                  </a:lnTo>
                  <a:cubicBezTo>
                    <a:pt x="10986" y="203607"/>
                    <a:pt x="5472" y="200468"/>
                    <a:pt x="2375" y="195336"/>
                  </a:cubicBezTo>
                  <a:cubicBezTo>
                    <a:pt x="-721" y="190203"/>
                    <a:pt x="-806" y="183840"/>
                    <a:pt x="2036" y="178580"/>
                  </a:cubicBezTo>
                  <a:lnTo>
                    <a:pt x="93659" y="8908"/>
                  </a:lnTo>
                  <a:cubicBezTo>
                    <a:pt x="96629" y="3436"/>
                    <a:pt x="102355" y="0"/>
                    <a:pt x="108591" y="0"/>
                  </a:cubicBezTo>
                  <a:close/>
                  <a:moveTo>
                    <a:pt x="108591" y="71263"/>
                  </a:moveTo>
                  <a:cubicBezTo>
                    <a:pt x="102949" y="71263"/>
                    <a:pt x="98410" y="75801"/>
                    <a:pt x="98410" y="81443"/>
                  </a:cubicBezTo>
                  <a:lnTo>
                    <a:pt x="98410" y="128951"/>
                  </a:lnTo>
                  <a:cubicBezTo>
                    <a:pt x="98410" y="134593"/>
                    <a:pt x="102949" y="139132"/>
                    <a:pt x="108591" y="139132"/>
                  </a:cubicBezTo>
                  <a:cubicBezTo>
                    <a:pt x="114232" y="139132"/>
                    <a:pt x="118771" y="134593"/>
                    <a:pt x="118771" y="128951"/>
                  </a:cubicBezTo>
                  <a:lnTo>
                    <a:pt x="118771" y="81443"/>
                  </a:lnTo>
                  <a:cubicBezTo>
                    <a:pt x="118771" y="75801"/>
                    <a:pt x="114232" y="71263"/>
                    <a:pt x="108591" y="71263"/>
                  </a:cubicBezTo>
                  <a:close/>
                  <a:moveTo>
                    <a:pt x="119916" y="162886"/>
                  </a:moveTo>
                  <a:cubicBezTo>
                    <a:pt x="120174" y="158682"/>
                    <a:pt x="118077" y="154682"/>
                    <a:pt x="114473" y="152502"/>
                  </a:cubicBezTo>
                  <a:cubicBezTo>
                    <a:pt x="110870" y="150322"/>
                    <a:pt x="106354" y="150322"/>
                    <a:pt x="102750" y="152502"/>
                  </a:cubicBezTo>
                  <a:cubicBezTo>
                    <a:pt x="99146" y="154682"/>
                    <a:pt x="97050" y="158682"/>
                    <a:pt x="97307" y="162886"/>
                  </a:cubicBezTo>
                  <a:cubicBezTo>
                    <a:pt x="97050" y="167090"/>
                    <a:pt x="99146" y="171089"/>
                    <a:pt x="102750" y="173269"/>
                  </a:cubicBezTo>
                  <a:cubicBezTo>
                    <a:pt x="106354" y="175449"/>
                    <a:pt x="110870" y="175449"/>
                    <a:pt x="114473" y="173269"/>
                  </a:cubicBezTo>
                  <a:cubicBezTo>
                    <a:pt x="118077" y="171089"/>
                    <a:pt x="120174" y="167090"/>
                    <a:pt x="119916" y="162886"/>
                  </a:cubicBezTo>
                  <a:close/>
                </a:path>
              </a:pathLst>
            </a:custGeom>
            <a:solidFill>
              <a:srgbClr val="F6AD55"/>
            </a:solidFill>
            <a:ln/>
          </p:spPr>
        </p:sp>
        <p:sp>
          <p:nvSpPr>
            <p:cNvPr id="25" name="Text 23"/>
            <p:cNvSpPr/>
            <p:nvPr/>
          </p:nvSpPr>
          <p:spPr>
            <a:xfrm>
              <a:off x="6402768" y="1563703"/>
              <a:ext cx="1172778" cy="34749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10000"/>
                </a:lnSpc>
              </a:pPr>
              <a:r>
                <a:rPr lang="en-US" sz="2052" b="1" dirty="0">
                  <a:solidFill>
                    <a:srgbClr val="F6AD55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冲突处理</a:t>
              </a:r>
              <a:endParaRPr lang="en-US" sz="1600" dirty="0"/>
            </a:p>
          </p:txBody>
        </p:sp>
        <p:sp>
          <p:nvSpPr>
            <p:cNvPr id="26" name="Shape 24"/>
            <p:cNvSpPr/>
            <p:nvPr/>
          </p:nvSpPr>
          <p:spPr>
            <a:xfrm>
              <a:off x="5838098" y="2128374"/>
              <a:ext cx="4539084" cy="1520267"/>
            </a:xfrm>
            <a:custGeom>
              <a:avLst/>
              <a:gdLst/>
              <a:ahLst/>
              <a:cxnLst/>
              <a:rect l="l" t="t" r="r" b="b"/>
              <a:pathLst>
                <a:path w="4539084" h="1520267">
                  <a:moveTo>
                    <a:pt x="86868" y="0"/>
                  </a:moveTo>
                  <a:lnTo>
                    <a:pt x="4452215" y="0"/>
                  </a:lnTo>
                  <a:cubicBezTo>
                    <a:pt x="4500191" y="0"/>
                    <a:pt x="4539084" y="38892"/>
                    <a:pt x="4539084" y="86868"/>
                  </a:cubicBezTo>
                  <a:lnTo>
                    <a:pt x="4539084" y="1433399"/>
                  </a:lnTo>
                  <a:cubicBezTo>
                    <a:pt x="4539084" y="1481375"/>
                    <a:pt x="4500191" y="1520267"/>
                    <a:pt x="4452215" y="1520267"/>
                  </a:cubicBezTo>
                  <a:lnTo>
                    <a:pt x="86868" y="1520267"/>
                  </a:lnTo>
                  <a:cubicBezTo>
                    <a:pt x="38892" y="1520267"/>
                    <a:pt x="0" y="1481375"/>
                    <a:pt x="0" y="1433399"/>
                  </a:cubicBezTo>
                  <a:lnTo>
                    <a:pt x="0" y="86868"/>
                  </a:lnTo>
                  <a:cubicBezTo>
                    <a:pt x="0" y="38924"/>
                    <a:pt x="38924" y="0"/>
                    <a:pt x="86868" y="0"/>
                  </a:cubicBezTo>
                  <a:close/>
                </a:path>
              </a:pathLst>
            </a:custGeom>
            <a:solidFill>
              <a:srgbClr val="1A202C"/>
            </a:solidFill>
            <a:ln/>
          </p:spPr>
        </p:sp>
        <p:sp>
          <p:nvSpPr>
            <p:cNvPr id="27" name="Text 25"/>
            <p:cNvSpPr/>
            <p:nvPr/>
          </p:nvSpPr>
          <p:spPr>
            <a:xfrm>
              <a:off x="6011843" y="2302119"/>
              <a:ext cx="4267607" cy="21718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197" b="1" kern="0" spc="60" dirty="0">
                  <a:solidFill>
                    <a:srgbClr val="F6AD55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测试流程</a:t>
              </a:r>
              <a:endParaRPr lang="en-US" sz="1600" dirty="0"/>
            </a:p>
          </p:txBody>
        </p:sp>
        <p:sp>
          <p:nvSpPr>
            <p:cNvPr id="28" name="Text 26"/>
            <p:cNvSpPr/>
            <p:nvPr/>
          </p:nvSpPr>
          <p:spPr>
            <a:xfrm>
              <a:off x="6011843" y="2606172"/>
              <a:ext cx="4278466" cy="26061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68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1. </a:t>
              </a:r>
              <a:r>
                <a:rPr lang="zh-CN" altLang="en-US" sz="1368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总院修改数据</a:t>
              </a:r>
              <a:endParaRPr lang="en-US" sz="1600" dirty="0"/>
            </a:p>
          </p:txBody>
        </p:sp>
        <p:sp>
          <p:nvSpPr>
            <p:cNvPr id="29" name="Text 27"/>
            <p:cNvSpPr/>
            <p:nvPr/>
          </p:nvSpPr>
          <p:spPr>
            <a:xfrm>
              <a:off x="6011843" y="2910225"/>
              <a:ext cx="4278466" cy="26061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68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2. 系统检测冲突</a:t>
              </a:r>
              <a:endParaRPr lang="en-US" sz="1600" dirty="0"/>
            </a:p>
          </p:txBody>
        </p:sp>
        <p:sp>
          <p:nvSpPr>
            <p:cNvPr id="30" name="Text 28"/>
            <p:cNvSpPr/>
            <p:nvPr/>
          </p:nvSpPr>
          <p:spPr>
            <a:xfrm>
              <a:off x="6011843" y="3214279"/>
              <a:ext cx="4278466" cy="26061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68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3. 邮箱收到报警</a:t>
              </a:r>
              <a:endParaRPr lang="en-US" sz="1600" dirty="0"/>
            </a:p>
          </p:txBody>
        </p:sp>
        <p:sp>
          <p:nvSpPr>
            <p:cNvPr id="31" name="Shape 29"/>
            <p:cNvSpPr/>
            <p:nvPr/>
          </p:nvSpPr>
          <p:spPr>
            <a:xfrm>
              <a:off x="5859816" y="3778950"/>
              <a:ext cx="4517365" cy="1216214"/>
            </a:xfrm>
            <a:custGeom>
              <a:avLst/>
              <a:gdLst/>
              <a:ahLst/>
              <a:cxnLst/>
              <a:rect l="l" t="t" r="r" b="b"/>
              <a:pathLst>
                <a:path w="4517365" h="1216214">
                  <a:moveTo>
                    <a:pt x="43436" y="0"/>
                  </a:moveTo>
                  <a:lnTo>
                    <a:pt x="4430491" y="0"/>
                  </a:lnTo>
                  <a:cubicBezTo>
                    <a:pt x="4478438" y="0"/>
                    <a:pt x="4517365" y="38927"/>
                    <a:pt x="4517365" y="86874"/>
                  </a:cubicBezTo>
                  <a:lnTo>
                    <a:pt x="4517365" y="1129340"/>
                  </a:lnTo>
                  <a:cubicBezTo>
                    <a:pt x="4517365" y="1177287"/>
                    <a:pt x="4478438" y="1216214"/>
                    <a:pt x="4430491" y="1216214"/>
                  </a:cubicBezTo>
                  <a:lnTo>
                    <a:pt x="43436" y="1216214"/>
                  </a:lnTo>
                  <a:cubicBezTo>
                    <a:pt x="19447" y="1216214"/>
                    <a:pt x="0" y="1196767"/>
                    <a:pt x="0" y="1172778"/>
                  </a:cubicBezTo>
                  <a:lnTo>
                    <a:pt x="0" y="43436"/>
                  </a:lnTo>
                  <a:cubicBezTo>
                    <a:pt x="0" y="19463"/>
                    <a:pt x="19463" y="0"/>
                    <a:pt x="43436" y="0"/>
                  </a:cubicBezTo>
                  <a:close/>
                </a:path>
              </a:pathLst>
            </a:custGeom>
            <a:solidFill>
              <a:srgbClr val="1A202C"/>
            </a:solidFill>
            <a:ln/>
          </p:spPr>
        </p:sp>
        <p:sp>
          <p:nvSpPr>
            <p:cNvPr id="32" name="Shape 30"/>
            <p:cNvSpPr/>
            <p:nvPr/>
          </p:nvSpPr>
          <p:spPr>
            <a:xfrm>
              <a:off x="5859816" y="3778950"/>
              <a:ext cx="43436" cy="1216214"/>
            </a:xfrm>
            <a:custGeom>
              <a:avLst/>
              <a:gdLst/>
              <a:ahLst/>
              <a:cxnLst/>
              <a:rect l="l" t="t" r="r" b="b"/>
              <a:pathLst>
                <a:path w="43436" h="1216214">
                  <a:moveTo>
                    <a:pt x="43436" y="0"/>
                  </a:moveTo>
                  <a:lnTo>
                    <a:pt x="43436" y="0"/>
                  </a:lnTo>
                  <a:lnTo>
                    <a:pt x="43436" y="1216214"/>
                  </a:lnTo>
                  <a:lnTo>
                    <a:pt x="43436" y="1216214"/>
                  </a:lnTo>
                  <a:cubicBezTo>
                    <a:pt x="19447" y="1216214"/>
                    <a:pt x="0" y="1196767"/>
                    <a:pt x="0" y="1172778"/>
                  </a:cubicBezTo>
                  <a:lnTo>
                    <a:pt x="0" y="43436"/>
                  </a:lnTo>
                  <a:cubicBezTo>
                    <a:pt x="0" y="19463"/>
                    <a:pt x="19463" y="0"/>
                    <a:pt x="43436" y="0"/>
                  </a:cubicBezTo>
                  <a:close/>
                </a:path>
              </a:pathLst>
            </a:custGeom>
            <a:solidFill>
              <a:srgbClr val="F6AD55"/>
            </a:solidFill>
            <a:ln/>
          </p:spPr>
        </p:sp>
        <p:sp>
          <p:nvSpPr>
            <p:cNvPr id="33" name="Text 31"/>
            <p:cNvSpPr/>
            <p:nvPr/>
          </p:nvSpPr>
          <p:spPr>
            <a:xfrm>
              <a:off x="6055279" y="3952694"/>
              <a:ext cx="4224171" cy="21718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197" b="1" kern="0" spc="60" dirty="0">
                  <a:solidFill>
                    <a:srgbClr val="F6AD55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处理渠道</a:t>
              </a:r>
              <a:endParaRPr lang="en-US" sz="1600" dirty="0"/>
            </a:p>
          </p:txBody>
        </p:sp>
        <p:sp>
          <p:nvSpPr>
            <p:cNvPr id="34" name="Text 32"/>
            <p:cNvSpPr/>
            <p:nvPr/>
          </p:nvSpPr>
          <p:spPr>
            <a:xfrm>
              <a:off x="6055279" y="4256748"/>
              <a:ext cx="4235030" cy="26061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68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• PC 端 Web 界面</a:t>
              </a:r>
              <a:endParaRPr lang="en-US" sz="1600" dirty="0"/>
            </a:p>
          </p:txBody>
        </p:sp>
        <p:sp>
          <p:nvSpPr>
            <p:cNvPr id="35" name="Text 33"/>
            <p:cNvSpPr/>
            <p:nvPr/>
          </p:nvSpPr>
          <p:spPr>
            <a:xfrm>
              <a:off x="6055279" y="4560801"/>
              <a:ext cx="4235030" cy="26061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68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• 移动端 H5 页面</a:t>
              </a:r>
              <a:endParaRPr lang="en-US" sz="1600" dirty="0"/>
            </a:p>
          </p:txBody>
        </p:sp>
        <p:sp>
          <p:nvSpPr>
            <p:cNvPr id="36" name="Shape 34"/>
            <p:cNvSpPr/>
            <p:nvPr/>
          </p:nvSpPr>
          <p:spPr>
            <a:xfrm>
              <a:off x="10785753" y="1303086"/>
              <a:ext cx="4995164" cy="3909259"/>
            </a:xfrm>
            <a:custGeom>
              <a:avLst/>
              <a:gdLst/>
              <a:ahLst/>
              <a:cxnLst/>
              <a:rect l="l" t="t" r="r" b="b"/>
              <a:pathLst>
                <a:path w="4995164" h="3909259">
                  <a:moveTo>
                    <a:pt x="43436" y="0"/>
                  </a:moveTo>
                  <a:lnTo>
                    <a:pt x="4864868" y="0"/>
                  </a:lnTo>
                  <a:cubicBezTo>
                    <a:pt x="4936828" y="0"/>
                    <a:pt x="4995164" y="58335"/>
                    <a:pt x="4995164" y="130296"/>
                  </a:cubicBezTo>
                  <a:lnTo>
                    <a:pt x="4995164" y="3778963"/>
                  </a:lnTo>
                  <a:cubicBezTo>
                    <a:pt x="4995164" y="3850923"/>
                    <a:pt x="4936828" y="3909259"/>
                    <a:pt x="4864868" y="3909259"/>
                  </a:cubicBezTo>
                  <a:lnTo>
                    <a:pt x="43436" y="3909259"/>
                  </a:lnTo>
                  <a:cubicBezTo>
                    <a:pt x="19447" y="3909259"/>
                    <a:pt x="0" y="3889811"/>
                    <a:pt x="0" y="3865822"/>
                  </a:cubicBezTo>
                  <a:lnTo>
                    <a:pt x="0" y="43436"/>
                  </a:lnTo>
                  <a:cubicBezTo>
                    <a:pt x="0" y="19463"/>
                    <a:pt x="19463" y="0"/>
                    <a:pt x="43436" y="0"/>
                  </a:cubicBezTo>
                  <a:close/>
                </a:path>
              </a:pathLst>
            </a:custGeom>
            <a:solidFill>
              <a:srgbClr val="2D3748"/>
            </a:solidFill>
            <a:ln/>
          </p:spPr>
        </p:sp>
        <p:sp>
          <p:nvSpPr>
            <p:cNvPr id="37" name="Shape 35"/>
            <p:cNvSpPr/>
            <p:nvPr/>
          </p:nvSpPr>
          <p:spPr>
            <a:xfrm>
              <a:off x="10785753" y="1303086"/>
              <a:ext cx="43436" cy="3909259"/>
            </a:xfrm>
            <a:custGeom>
              <a:avLst/>
              <a:gdLst/>
              <a:ahLst/>
              <a:cxnLst/>
              <a:rect l="l" t="t" r="r" b="b"/>
              <a:pathLst>
                <a:path w="43436" h="3909259">
                  <a:moveTo>
                    <a:pt x="43436" y="0"/>
                  </a:moveTo>
                  <a:lnTo>
                    <a:pt x="43436" y="0"/>
                  </a:lnTo>
                  <a:lnTo>
                    <a:pt x="43436" y="3909259"/>
                  </a:lnTo>
                  <a:lnTo>
                    <a:pt x="43436" y="3909259"/>
                  </a:lnTo>
                  <a:cubicBezTo>
                    <a:pt x="19447" y="3909259"/>
                    <a:pt x="0" y="3889811"/>
                    <a:pt x="0" y="3865822"/>
                  </a:cubicBezTo>
                  <a:lnTo>
                    <a:pt x="0" y="43436"/>
                  </a:lnTo>
                  <a:cubicBezTo>
                    <a:pt x="0" y="19463"/>
                    <a:pt x="19463" y="0"/>
                    <a:pt x="43436" y="0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38" name="Shape 36"/>
            <p:cNvSpPr/>
            <p:nvPr/>
          </p:nvSpPr>
          <p:spPr>
            <a:xfrm>
              <a:off x="11024652" y="1520267"/>
              <a:ext cx="434362" cy="434362"/>
            </a:xfrm>
            <a:custGeom>
              <a:avLst/>
              <a:gdLst/>
              <a:ahLst/>
              <a:cxnLst/>
              <a:rect l="l" t="t" r="r" b="b"/>
              <a:pathLst>
                <a:path w="434362" h="434362">
                  <a:moveTo>
                    <a:pt x="86872" y="0"/>
                  </a:moveTo>
                  <a:lnTo>
                    <a:pt x="347490" y="0"/>
                  </a:lnTo>
                  <a:cubicBezTo>
                    <a:pt x="395468" y="0"/>
                    <a:pt x="434362" y="38894"/>
                    <a:pt x="434362" y="86872"/>
                  </a:cubicBezTo>
                  <a:lnTo>
                    <a:pt x="434362" y="347490"/>
                  </a:lnTo>
                  <a:cubicBezTo>
                    <a:pt x="434362" y="395468"/>
                    <a:pt x="395468" y="434362"/>
                    <a:pt x="347490" y="434362"/>
                  </a:cubicBezTo>
                  <a:lnTo>
                    <a:pt x="86872" y="434362"/>
                  </a:lnTo>
                  <a:cubicBezTo>
                    <a:pt x="38894" y="434362"/>
                    <a:pt x="0" y="395468"/>
                    <a:pt x="0" y="347490"/>
                  </a:cubicBezTo>
                  <a:lnTo>
                    <a:pt x="0" y="86872"/>
                  </a:lnTo>
                  <a:cubicBezTo>
                    <a:pt x="0" y="38926"/>
                    <a:pt x="38926" y="0"/>
                    <a:pt x="86872" y="0"/>
                  </a:cubicBezTo>
                  <a:close/>
                </a:path>
              </a:pathLst>
            </a:custGeom>
            <a:solidFill>
              <a:srgbClr val="4FD1C5">
                <a:alpha val="20000"/>
              </a:srgbClr>
            </a:solidFill>
            <a:ln/>
          </p:spPr>
        </p:sp>
        <p:sp>
          <p:nvSpPr>
            <p:cNvPr id="39" name="Shape 37"/>
            <p:cNvSpPr/>
            <p:nvPr/>
          </p:nvSpPr>
          <p:spPr>
            <a:xfrm>
              <a:off x="11133243" y="1628857"/>
              <a:ext cx="217181" cy="217181"/>
            </a:xfrm>
            <a:custGeom>
              <a:avLst/>
              <a:gdLst/>
              <a:ahLst/>
              <a:cxnLst/>
              <a:rect l="l" t="t" r="r" b="b"/>
              <a:pathLst>
                <a:path w="217181" h="217181">
                  <a:moveTo>
                    <a:pt x="13574" y="13574"/>
                  </a:moveTo>
                  <a:cubicBezTo>
                    <a:pt x="21082" y="13574"/>
                    <a:pt x="27148" y="19640"/>
                    <a:pt x="27148" y="27148"/>
                  </a:cubicBezTo>
                  <a:lnTo>
                    <a:pt x="27148" y="169673"/>
                  </a:lnTo>
                  <a:cubicBezTo>
                    <a:pt x="27148" y="173405"/>
                    <a:pt x="30202" y="176460"/>
                    <a:pt x="33935" y="176460"/>
                  </a:cubicBezTo>
                  <a:lnTo>
                    <a:pt x="203607" y="176460"/>
                  </a:lnTo>
                  <a:cubicBezTo>
                    <a:pt x="211115" y="176460"/>
                    <a:pt x="217181" y="182525"/>
                    <a:pt x="217181" y="190033"/>
                  </a:cubicBezTo>
                  <a:cubicBezTo>
                    <a:pt x="217181" y="197541"/>
                    <a:pt x="211115" y="203607"/>
                    <a:pt x="203607" y="203607"/>
                  </a:cubicBezTo>
                  <a:lnTo>
                    <a:pt x="33935" y="203607"/>
                  </a:lnTo>
                  <a:cubicBezTo>
                    <a:pt x="15186" y="203607"/>
                    <a:pt x="0" y="188422"/>
                    <a:pt x="0" y="169673"/>
                  </a:cubicBezTo>
                  <a:lnTo>
                    <a:pt x="0" y="27148"/>
                  </a:lnTo>
                  <a:cubicBezTo>
                    <a:pt x="0" y="19640"/>
                    <a:pt x="6066" y="13574"/>
                    <a:pt x="13574" y="13574"/>
                  </a:cubicBezTo>
                  <a:close/>
                  <a:moveTo>
                    <a:pt x="54295" y="40721"/>
                  </a:moveTo>
                  <a:cubicBezTo>
                    <a:pt x="54295" y="33213"/>
                    <a:pt x="60361" y="27148"/>
                    <a:pt x="67869" y="27148"/>
                  </a:cubicBezTo>
                  <a:lnTo>
                    <a:pt x="149312" y="27148"/>
                  </a:lnTo>
                  <a:cubicBezTo>
                    <a:pt x="156820" y="27148"/>
                    <a:pt x="162886" y="33213"/>
                    <a:pt x="162886" y="40721"/>
                  </a:cubicBezTo>
                  <a:cubicBezTo>
                    <a:pt x="162886" y="48229"/>
                    <a:pt x="156820" y="54295"/>
                    <a:pt x="149312" y="54295"/>
                  </a:cubicBezTo>
                  <a:lnTo>
                    <a:pt x="67869" y="54295"/>
                  </a:lnTo>
                  <a:cubicBezTo>
                    <a:pt x="60361" y="54295"/>
                    <a:pt x="54295" y="48229"/>
                    <a:pt x="54295" y="40721"/>
                  </a:cubicBezTo>
                  <a:close/>
                  <a:moveTo>
                    <a:pt x="67869" y="74656"/>
                  </a:moveTo>
                  <a:lnTo>
                    <a:pt x="122164" y="74656"/>
                  </a:lnTo>
                  <a:cubicBezTo>
                    <a:pt x="129672" y="74656"/>
                    <a:pt x="135738" y="80722"/>
                    <a:pt x="135738" y="88230"/>
                  </a:cubicBezTo>
                  <a:cubicBezTo>
                    <a:pt x="135738" y="95738"/>
                    <a:pt x="129672" y="101804"/>
                    <a:pt x="122164" y="101804"/>
                  </a:cubicBezTo>
                  <a:lnTo>
                    <a:pt x="67869" y="101804"/>
                  </a:lnTo>
                  <a:cubicBezTo>
                    <a:pt x="60361" y="101804"/>
                    <a:pt x="54295" y="95738"/>
                    <a:pt x="54295" y="88230"/>
                  </a:cubicBezTo>
                  <a:cubicBezTo>
                    <a:pt x="54295" y="80722"/>
                    <a:pt x="60361" y="74656"/>
                    <a:pt x="67869" y="74656"/>
                  </a:cubicBezTo>
                  <a:close/>
                  <a:moveTo>
                    <a:pt x="67869" y="122164"/>
                  </a:moveTo>
                  <a:lnTo>
                    <a:pt x="176460" y="122164"/>
                  </a:lnTo>
                  <a:cubicBezTo>
                    <a:pt x="183968" y="122164"/>
                    <a:pt x="190033" y="128230"/>
                    <a:pt x="190033" y="135738"/>
                  </a:cubicBezTo>
                  <a:cubicBezTo>
                    <a:pt x="190033" y="143246"/>
                    <a:pt x="183968" y="149312"/>
                    <a:pt x="176460" y="149312"/>
                  </a:cubicBezTo>
                  <a:lnTo>
                    <a:pt x="67869" y="149312"/>
                  </a:lnTo>
                  <a:cubicBezTo>
                    <a:pt x="60361" y="149312"/>
                    <a:pt x="54295" y="143246"/>
                    <a:pt x="54295" y="135738"/>
                  </a:cubicBezTo>
                  <a:cubicBezTo>
                    <a:pt x="54295" y="128230"/>
                    <a:pt x="60361" y="122164"/>
                    <a:pt x="67869" y="122164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40" name="Text 38"/>
            <p:cNvSpPr/>
            <p:nvPr/>
          </p:nvSpPr>
          <p:spPr>
            <a:xfrm>
              <a:off x="11589323" y="1563703"/>
              <a:ext cx="1172778" cy="34749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10000"/>
                </a:lnSpc>
              </a:pPr>
              <a:r>
                <a:rPr lang="en-US" sz="2052" b="1" dirty="0">
                  <a:solidFill>
                    <a:srgbClr val="4FD1C5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监控大屏</a:t>
              </a:r>
              <a:endParaRPr lang="en-US" sz="1600" dirty="0"/>
            </a:p>
          </p:txBody>
        </p:sp>
        <p:sp>
          <p:nvSpPr>
            <p:cNvPr id="41" name="Shape 39"/>
            <p:cNvSpPr/>
            <p:nvPr/>
          </p:nvSpPr>
          <p:spPr>
            <a:xfrm>
              <a:off x="11024652" y="2128374"/>
              <a:ext cx="4539084" cy="1129341"/>
            </a:xfrm>
            <a:custGeom>
              <a:avLst/>
              <a:gdLst/>
              <a:ahLst/>
              <a:cxnLst/>
              <a:rect l="l" t="t" r="r" b="b"/>
              <a:pathLst>
                <a:path w="4539084" h="1129341">
                  <a:moveTo>
                    <a:pt x="86869" y="0"/>
                  </a:moveTo>
                  <a:lnTo>
                    <a:pt x="4452215" y="0"/>
                  </a:lnTo>
                  <a:cubicBezTo>
                    <a:pt x="4500191" y="0"/>
                    <a:pt x="4539084" y="38893"/>
                    <a:pt x="4539084" y="86869"/>
                  </a:cubicBezTo>
                  <a:lnTo>
                    <a:pt x="4539084" y="1042472"/>
                  </a:lnTo>
                  <a:cubicBezTo>
                    <a:pt x="4539084" y="1090449"/>
                    <a:pt x="4500191" y="1129341"/>
                    <a:pt x="4452215" y="1129341"/>
                  </a:cubicBezTo>
                  <a:lnTo>
                    <a:pt x="86869" y="1129341"/>
                  </a:lnTo>
                  <a:cubicBezTo>
                    <a:pt x="38893" y="1129341"/>
                    <a:pt x="0" y="1090449"/>
                    <a:pt x="0" y="1042472"/>
                  </a:cubicBezTo>
                  <a:lnTo>
                    <a:pt x="0" y="86869"/>
                  </a:lnTo>
                  <a:cubicBezTo>
                    <a:pt x="0" y="38893"/>
                    <a:pt x="38893" y="0"/>
                    <a:pt x="86869" y="0"/>
                  </a:cubicBezTo>
                  <a:close/>
                </a:path>
              </a:pathLst>
            </a:custGeom>
            <a:solidFill>
              <a:srgbClr val="1A202C"/>
            </a:solidFill>
            <a:ln/>
          </p:spPr>
        </p:sp>
        <p:sp>
          <p:nvSpPr>
            <p:cNvPr id="42" name="Text 40"/>
            <p:cNvSpPr/>
            <p:nvPr/>
          </p:nvSpPr>
          <p:spPr>
            <a:xfrm>
              <a:off x="11100666" y="2302119"/>
              <a:ext cx="4387057" cy="43436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US" sz="3078" b="1" dirty="0">
                  <a:solidFill>
                    <a:srgbClr val="4FD1C5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100%</a:t>
              </a:r>
              <a:endParaRPr lang="en-US" sz="1600" dirty="0"/>
            </a:p>
          </p:txBody>
        </p:sp>
        <p:sp>
          <p:nvSpPr>
            <p:cNvPr id="43" name="Text 41"/>
            <p:cNvSpPr/>
            <p:nvPr/>
          </p:nvSpPr>
          <p:spPr>
            <a:xfrm>
              <a:off x="11154961" y="2823353"/>
              <a:ext cx="4278466" cy="26061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368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同步成功率</a:t>
              </a:r>
              <a:endParaRPr lang="en-US" sz="1600" dirty="0"/>
            </a:p>
          </p:txBody>
        </p:sp>
        <p:sp>
          <p:nvSpPr>
            <p:cNvPr id="44" name="Shape 42"/>
            <p:cNvSpPr/>
            <p:nvPr/>
          </p:nvSpPr>
          <p:spPr>
            <a:xfrm>
              <a:off x="11024652" y="3388024"/>
              <a:ext cx="2226106" cy="738415"/>
            </a:xfrm>
            <a:custGeom>
              <a:avLst/>
              <a:gdLst/>
              <a:ahLst/>
              <a:cxnLst/>
              <a:rect l="l" t="t" r="r" b="b"/>
              <a:pathLst>
                <a:path w="2226106" h="738415">
                  <a:moveTo>
                    <a:pt x="86875" y="0"/>
                  </a:moveTo>
                  <a:lnTo>
                    <a:pt x="2139231" y="0"/>
                  </a:lnTo>
                  <a:cubicBezTo>
                    <a:pt x="2187210" y="0"/>
                    <a:pt x="2226106" y="38895"/>
                    <a:pt x="2226106" y="86875"/>
                  </a:cubicBezTo>
                  <a:lnTo>
                    <a:pt x="2226106" y="651541"/>
                  </a:lnTo>
                  <a:cubicBezTo>
                    <a:pt x="2226106" y="699520"/>
                    <a:pt x="2187210" y="738415"/>
                    <a:pt x="2139231" y="738415"/>
                  </a:cubicBezTo>
                  <a:lnTo>
                    <a:pt x="86875" y="738415"/>
                  </a:lnTo>
                  <a:cubicBezTo>
                    <a:pt x="38895" y="738415"/>
                    <a:pt x="0" y="699520"/>
                    <a:pt x="0" y="651541"/>
                  </a:cubicBezTo>
                  <a:lnTo>
                    <a:pt x="0" y="86875"/>
                  </a:lnTo>
                  <a:cubicBezTo>
                    <a:pt x="0" y="38895"/>
                    <a:pt x="38895" y="0"/>
                    <a:pt x="86875" y="0"/>
                  </a:cubicBezTo>
                  <a:close/>
                </a:path>
              </a:pathLst>
            </a:custGeom>
            <a:solidFill>
              <a:srgbClr val="1A202C"/>
            </a:solidFill>
            <a:ln/>
          </p:spPr>
        </p:sp>
        <p:sp>
          <p:nvSpPr>
            <p:cNvPr id="45" name="Text 43"/>
            <p:cNvSpPr/>
            <p:nvPr/>
          </p:nvSpPr>
          <p:spPr>
            <a:xfrm>
              <a:off x="11057229" y="3474896"/>
              <a:ext cx="2160951" cy="30405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710" b="1" dirty="0">
                  <a:solidFill>
                    <a:srgbClr val="F6AD55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1</a:t>
              </a:r>
              <a:endParaRPr lang="en-US" sz="1600" dirty="0"/>
            </a:p>
          </p:txBody>
        </p:sp>
        <p:sp>
          <p:nvSpPr>
            <p:cNvPr id="46" name="Text 44"/>
            <p:cNvSpPr/>
            <p:nvPr/>
          </p:nvSpPr>
          <p:spPr>
            <a:xfrm>
              <a:off x="11073518" y="3822386"/>
              <a:ext cx="2128374" cy="21718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197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冲突数</a:t>
              </a:r>
              <a:endParaRPr lang="en-US" sz="1600" dirty="0"/>
            </a:p>
          </p:txBody>
        </p:sp>
        <p:sp>
          <p:nvSpPr>
            <p:cNvPr id="47" name="Shape 45"/>
            <p:cNvSpPr/>
            <p:nvPr/>
          </p:nvSpPr>
          <p:spPr>
            <a:xfrm>
              <a:off x="13335594" y="3388024"/>
              <a:ext cx="2226106" cy="738415"/>
            </a:xfrm>
            <a:custGeom>
              <a:avLst/>
              <a:gdLst/>
              <a:ahLst/>
              <a:cxnLst/>
              <a:rect l="l" t="t" r="r" b="b"/>
              <a:pathLst>
                <a:path w="2226106" h="738415">
                  <a:moveTo>
                    <a:pt x="86875" y="0"/>
                  </a:moveTo>
                  <a:lnTo>
                    <a:pt x="2139231" y="0"/>
                  </a:lnTo>
                  <a:cubicBezTo>
                    <a:pt x="2187210" y="0"/>
                    <a:pt x="2226106" y="38895"/>
                    <a:pt x="2226106" y="86875"/>
                  </a:cubicBezTo>
                  <a:lnTo>
                    <a:pt x="2226106" y="651541"/>
                  </a:lnTo>
                  <a:cubicBezTo>
                    <a:pt x="2226106" y="699520"/>
                    <a:pt x="2187210" y="738415"/>
                    <a:pt x="2139231" y="738415"/>
                  </a:cubicBezTo>
                  <a:lnTo>
                    <a:pt x="86875" y="738415"/>
                  </a:lnTo>
                  <a:cubicBezTo>
                    <a:pt x="38895" y="738415"/>
                    <a:pt x="0" y="699520"/>
                    <a:pt x="0" y="651541"/>
                  </a:cubicBezTo>
                  <a:lnTo>
                    <a:pt x="0" y="86875"/>
                  </a:lnTo>
                  <a:cubicBezTo>
                    <a:pt x="0" y="38895"/>
                    <a:pt x="38895" y="0"/>
                    <a:pt x="86875" y="0"/>
                  </a:cubicBezTo>
                  <a:close/>
                </a:path>
              </a:pathLst>
            </a:custGeom>
            <a:solidFill>
              <a:srgbClr val="1A202C"/>
            </a:solidFill>
            <a:ln/>
          </p:spPr>
        </p:sp>
        <p:sp>
          <p:nvSpPr>
            <p:cNvPr id="48" name="Text 46"/>
            <p:cNvSpPr/>
            <p:nvPr/>
          </p:nvSpPr>
          <p:spPr>
            <a:xfrm>
              <a:off x="13368171" y="3474896"/>
              <a:ext cx="2160951" cy="30405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710" b="1" dirty="0">
                  <a:solidFill>
                    <a:srgbClr val="4FD1C5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205</a:t>
              </a:r>
              <a:endParaRPr lang="en-US" sz="1600" dirty="0"/>
            </a:p>
          </p:txBody>
        </p:sp>
        <p:sp>
          <p:nvSpPr>
            <p:cNvPr id="49" name="Text 47"/>
            <p:cNvSpPr/>
            <p:nvPr/>
          </p:nvSpPr>
          <p:spPr>
            <a:xfrm>
              <a:off x="13384460" y="3822386"/>
              <a:ext cx="2128374" cy="21718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197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每日统计</a:t>
              </a:r>
              <a:endParaRPr lang="en-US" sz="1600" dirty="0"/>
            </a:p>
          </p:txBody>
        </p:sp>
      </p:grpSp>
      <p:sp>
        <p:nvSpPr>
          <p:cNvPr id="50" name="Shape 48"/>
          <p:cNvSpPr/>
          <p:nvPr/>
        </p:nvSpPr>
        <p:spPr>
          <a:xfrm>
            <a:off x="390926" y="4908291"/>
            <a:ext cx="15387276" cy="4104722"/>
          </a:xfrm>
          <a:custGeom>
            <a:avLst/>
            <a:gdLst/>
            <a:ahLst/>
            <a:cxnLst/>
            <a:rect l="l" t="t" r="r" b="b"/>
            <a:pathLst>
              <a:path w="15387276" h="3626923">
                <a:moveTo>
                  <a:pt x="130315" y="0"/>
                </a:moveTo>
                <a:lnTo>
                  <a:pt x="15256961" y="0"/>
                </a:lnTo>
                <a:cubicBezTo>
                  <a:pt x="15328932" y="0"/>
                  <a:pt x="15387276" y="58344"/>
                  <a:pt x="15387276" y="130315"/>
                </a:cubicBezTo>
                <a:lnTo>
                  <a:pt x="15387276" y="3496608"/>
                </a:lnTo>
                <a:cubicBezTo>
                  <a:pt x="15387276" y="3568579"/>
                  <a:pt x="15328932" y="3626923"/>
                  <a:pt x="15256961" y="3626923"/>
                </a:cubicBezTo>
                <a:lnTo>
                  <a:pt x="130315" y="3626923"/>
                </a:lnTo>
                <a:cubicBezTo>
                  <a:pt x="58344" y="3626923"/>
                  <a:pt x="0" y="3568579"/>
                  <a:pt x="0" y="3496608"/>
                </a:cubicBezTo>
                <a:lnTo>
                  <a:pt x="0" y="130315"/>
                </a:lnTo>
                <a:cubicBezTo>
                  <a:pt x="0" y="58392"/>
                  <a:pt x="58392" y="0"/>
                  <a:pt x="130315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pic>
        <p:nvPicPr>
          <p:cNvPr id="68" name="图片 67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91FFB246-0E07-F3FF-2685-0C84330F1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402" y="5038599"/>
            <a:ext cx="7498175" cy="3877480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2A263F77-1439-0435-998F-870B20B71A58}"/>
              </a:ext>
            </a:extLst>
          </p:cNvPr>
          <p:cNvSpPr txBox="1"/>
          <p:nvPr/>
        </p:nvSpPr>
        <p:spPr>
          <a:xfrm>
            <a:off x="10030412" y="6029871"/>
            <a:ext cx="543559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E2E8F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MiSans" pitchFamily="34" charset="-120"/>
              </a:rPr>
              <a:t>全表遍历，优化前后速度对比</a:t>
            </a:r>
            <a:endParaRPr lang="en-US" altLang="zh-CN" sz="2800" dirty="0">
              <a:solidFill>
                <a:srgbClr val="E2E8F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MiSans" pitchFamily="34" charset="-120"/>
            </a:endParaRPr>
          </a:p>
          <a:p>
            <a:endParaRPr lang="en-US" altLang="zh-CN" sz="2800" dirty="0">
              <a:solidFill>
                <a:srgbClr val="E2E8F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MiSans" pitchFamily="34" charset="-120"/>
            </a:endParaRPr>
          </a:p>
          <a:p>
            <a:r>
              <a:rPr lang="zh-CN" altLang="en-US" sz="2800" dirty="0">
                <a:solidFill>
                  <a:srgbClr val="E2E8F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MiSans" pitchFamily="34" charset="-120"/>
              </a:rPr>
              <a:t>左侧为直接扫描，右侧为优化后</a:t>
            </a: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C0B39B-50C8-7F65-653B-074E559FC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iro.medium.com/a3f100049532c38ba6ef99aad00d159b81203389.png">
            <a:extLst>
              <a:ext uri="{FF2B5EF4-FFF2-40B4-BE49-F238E27FC236}">
                <a16:creationId xmlns:a16="http://schemas.microsoft.com/office/drawing/2014/main" id="{430209E9-AE43-5395-5BBF-DBC204CFB4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5000"/>
          </a:blip>
          <a:srcRect t="4774" b="4774"/>
          <a:stretch/>
        </p:blipFill>
        <p:spPr>
          <a:xfrm>
            <a:off x="0" y="0"/>
            <a:ext cx="16256000" cy="11027833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3E75A3BC-E2D7-8014-068A-91AC74879478}"/>
              </a:ext>
            </a:extLst>
          </p:cNvPr>
          <p:cNvSpPr/>
          <p:nvPr/>
        </p:nvSpPr>
        <p:spPr>
          <a:xfrm>
            <a:off x="0" y="0"/>
            <a:ext cx="16256000" cy="11027833"/>
          </a:xfrm>
          <a:custGeom>
            <a:avLst/>
            <a:gdLst/>
            <a:ahLst/>
            <a:cxnLst/>
            <a:rect l="l" t="t" r="r" b="b"/>
            <a:pathLst>
              <a:path w="16256000" h="11027833">
                <a:moveTo>
                  <a:pt x="0" y="0"/>
                </a:moveTo>
                <a:lnTo>
                  <a:pt x="16256000" y="0"/>
                </a:lnTo>
                <a:lnTo>
                  <a:pt x="16256000" y="11027833"/>
                </a:lnTo>
                <a:lnTo>
                  <a:pt x="0" y="11027833"/>
                </a:lnTo>
                <a:lnTo>
                  <a:pt x="0" y="0"/>
                </a:ln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58" name="Shape 55">
            <a:extLst>
              <a:ext uri="{FF2B5EF4-FFF2-40B4-BE49-F238E27FC236}">
                <a16:creationId xmlns:a16="http://schemas.microsoft.com/office/drawing/2014/main" id="{EAF1F1E8-DECF-8279-B409-4B4F556EC2CC}"/>
              </a:ext>
            </a:extLst>
          </p:cNvPr>
          <p:cNvSpPr/>
          <p:nvPr/>
        </p:nvSpPr>
        <p:spPr>
          <a:xfrm>
            <a:off x="4229881" y="2884685"/>
            <a:ext cx="8134904" cy="3569298"/>
          </a:xfrm>
          <a:custGeom>
            <a:avLst/>
            <a:gdLst/>
            <a:ahLst/>
            <a:cxnLst/>
            <a:rect l="l" t="t" r="r" b="b"/>
            <a:pathLst>
              <a:path w="7595306" h="3065639">
                <a:moveTo>
                  <a:pt x="127009" y="0"/>
                </a:moveTo>
                <a:lnTo>
                  <a:pt x="7468296" y="0"/>
                </a:lnTo>
                <a:cubicBezTo>
                  <a:pt x="7538442" y="0"/>
                  <a:pt x="7595306" y="56864"/>
                  <a:pt x="7595306" y="127009"/>
                </a:cubicBezTo>
                <a:lnTo>
                  <a:pt x="7595306" y="2938629"/>
                </a:lnTo>
                <a:cubicBezTo>
                  <a:pt x="7595306" y="3008775"/>
                  <a:pt x="7538442" y="3065639"/>
                  <a:pt x="7468296" y="3065639"/>
                </a:cubicBezTo>
                <a:lnTo>
                  <a:pt x="127009" y="3065639"/>
                </a:lnTo>
                <a:cubicBezTo>
                  <a:pt x="56864" y="3065639"/>
                  <a:pt x="0" y="3008775"/>
                  <a:pt x="0" y="2938629"/>
                </a:cubicBezTo>
                <a:lnTo>
                  <a:pt x="0" y="127009"/>
                </a:lnTo>
                <a:cubicBezTo>
                  <a:pt x="0" y="56911"/>
                  <a:pt x="56911" y="0"/>
                  <a:pt x="127009" y="0"/>
                </a:cubicBezTo>
                <a:close/>
              </a:path>
            </a:pathLst>
          </a:custGeom>
          <a:solidFill>
            <a:srgbClr val="2D3748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59" name="Text 56">
            <a:extLst>
              <a:ext uri="{FF2B5EF4-FFF2-40B4-BE49-F238E27FC236}">
                <a16:creationId xmlns:a16="http://schemas.microsoft.com/office/drawing/2014/main" id="{18C77961-7FC6-6690-3CE1-F94A4397A118}"/>
              </a:ext>
            </a:extLst>
          </p:cNvPr>
          <p:cNvSpPr/>
          <p:nvPr/>
        </p:nvSpPr>
        <p:spPr>
          <a:xfrm>
            <a:off x="4587874" y="3535844"/>
            <a:ext cx="7418917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8208231102</a:t>
            </a:r>
            <a:endParaRPr lang="en-US" sz="2800" dirty="0"/>
          </a:p>
        </p:txBody>
      </p:sp>
      <p:sp>
        <p:nvSpPr>
          <p:cNvPr id="60" name="Text 57">
            <a:extLst>
              <a:ext uri="{FF2B5EF4-FFF2-40B4-BE49-F238E27FC236}">
                <a16:creationId xmlns:a16="http://schemas.microsoft.com/office/drawing/2014/main" id="{BA40469D-97EB-7152-8F01-0EC1B1FA2C64}"/>
              </a:ext>
            </a:extLst>
          </p:cNvPr>
          <p:cNvSpPr/>
          <p:nvPr/>
        </p:nvSpPr>
        <p:spPr>
          <a:xfrm>
            <a:off x="4667248" y="4295620"/>
            <a:ext cx="7260167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纪昊彬</a:t>
            </a:r>
            <a:endParaRPr lang="en-US" sz="2800" dirty="0"/>
          </a:p>
        </p:txBody>
      </p:sp>
      <p:sp>
        <p:nvSpPr>
          <p:cNvPr id="63" name="Text 60">
            <a:extLst>
              <a:ext uri="{FF2B5EF4-FFF2-40B4-BE49-F238E27FC236}">
                <a16:creationId xmlns:a16="http://schemas.microsoft.com/office/drawing/2014/main" id="{C73A9991-BFAC-C7CA-76F0-F62C7B58DD91}"/>
              </a:ext>
            </a:extLst>
          </p:cNvPr>
          <p:cNvSpPr/>
          <p:nvPr/>
        </p:nvSpPr>
        <p:spPr>
          <a:xfrm>
            <a:off x="4697237" y="4897355"/>
            <a:ext cx="7249583" cy="4227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2025.12.27</a:t>
            </a:r>
            <a:endParaRPr lang="en-US" sz="2800" dirty="0"/>
          </a:p>
        </p:txBody>
      </p:sp>
      <p:sp>
        <p:nvSpPr>
          <p:cNvPr id="64" name="Shape 61">
            <a:extLst>
              <a:ext uri="{FF2B5EF4-FFF2-40B4-BE49-F238E27FC236}">
                <a16:creationId xmlns:a16="http://schemas.microsoft.com/office/drawing/2014/main" id="{01396C8E-62CF-A7D0-926B-4C0EED9B0C71}"/>
              </a:ext>
            </a:extLst>
          </p:cNvPr>
          <p:cNvSpPr/>
          <p:nvPr/>
        </p:nvSpPr>
        <p:spPr>
          <a:xfrm>
            <a:off x="8452556" y="8498420"/>
            <a:ext cx="7164917" cy="7056"/>
          </a:xfrm>
          <a:custGeom>
            <a:avLst/>
            <a:gdLst/>
            <a:ahLst/>
            <a:cxnLst/>
            <a:rect l="l" t="t" r="r" b="b"/>
            <a:pathLst>
              <a:path w="7164917" h="7056">
                <a:moveTo>
                  <a:pt x="0" y="0"/>
                </a:moveTo>
                <a:lnTo>
                  <a:pt x="7164917" y="0"/>
                </a:lnTo>
                <a:lnTo>
                  <a:pt x="7164917" y="7056"/>
                </a:lnTo>
                <a:lnTo>
                  <a:pt x="0" y="7056"/>
                </a:lnTo>
                <a:lnTo>
                  <a:pt x="0" y="0"/>
                </a:lnTo>
                <a:close/>
              </a:path>
            </a:pathLst>
          </a:custGeom>
          <a:solidFill>
            <a:srgbClr val="4FD1C5">
              <a:alpha val="30196"/>
            </a:srgbClr>
          </a:solidFill>
          <a:ln/>
        </p:spPr>
      </p:sp>
      <p:sp>
        <p:nvSpPr>
          <p:cNvPr id="65" name="Text 62">
            <a:extLst>
              <a:ext uri="{FF2B5EF4-FFF2-40B4-BE49-F238E27FC236}">
                <a16:creationId xmlns:a16="http://schemas.microsoft.com/office/drawing/2014/main" id="{CA6A9A56-DF17-196D-B192-70454FDBF555}"/>
              </a:ext>
            </a:extLst>
          </p:cNvPr>
          <p:cNvSpPr/>
          <p:nvPr/>
        </p:nvSpPr>
        <p:spPr>
          <a:xfrm>
            <a:off x="4817181" y="5625530"/>
            <a:ext cx="72707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感谢聆听！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8742313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76200" cy="508000"/>
          </a:xfrm>
          <a:custGeom>
            <a:avLst/>
            <a:gdLst/>
            <a:ahLst/>
            <a:cxnLst/>
            <a:rect l="l" t="t" r="r" b="b"/>
            <a:pathLst>
              <a:path w="76200" h="5080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469900"/>
                </a:lnTo>
                <a:cubicBezTo>
                  <a:pt x="76200" y="490928"/>
                  <a:pt x="59128" y="508000"/>
                  <a:pt x="38100" y="508000"/>
                </a:cubicBezTo>
                <a:lnTo>
                  <a:pt x="38100" y="508000"/>
                </a:lnTo>
                <a:cubicBezTo>
                  <a:pt x="17072" y="508000"/>
                  <a:pt x="0" y="490928"/>
                  <a:pt x="0" y="469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736600" y="508000"/>
            <a:ext cx="4343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选题背景与痛点分析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12800" y="1117600"/>
            <a:ext cx="1503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Background and Pain Points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727200"/>
            <a:ext cx="7442200" cy="5219700"/>
          </a:xfrm>
          <a:custGeom>
            <a:avLst/>
            <a:gdLst/>
            <a:ahLst/>
            <a:cxnLst/>
            <a:rect l="l" t="t" r="r" b="b"/>
            <a:pathLst>
              <a:path w="7442200" h="5219700">
                <a:moveTo>
                  <a:pt x="50800" y="0"/>
                </a:moveTo>
                <a:lnTo>
                  <a:pt x="7289785" y="0"/>
                </a:lnTo>
                <a:cubicBezTo>
                  <a:pt x="7373961" y="0"/>
                  <a:pt x="7442200" y="68239"/>
                  <a:pt x="7442200" y="152415"/>
                </a:cubicBezTo>
                <a:lnTo>
                  <a:pt x="7442200" y="5067285"/>
                </a:lnTo>
                <a:cubicBezTo>
                  <a:pt x="7442200" y="5151461"/>
                  <a:pt x="7373961" y="5219700"/>
                  <a:pt x="7289785" y="5219700"/>
                </a:cubicBezTo>
                <a:lnTo>
                  <a:pt x="50800" y="5219700"/>
                </a:lnTo>
                <a:cubicBezTo>
                  <a:pt x="22763" y="5219700"/>
                  <a:pt x="0" y="5196937"/>
                  <a:pt x="0" y="51689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6" name="Shape 4"/>
          <p:cNvSpPr/>
          <p:nvPr/>
        </p:nvSpPr>
        <p:spPr>
          <a:xfrm>
            <a:off x="533400" y="1727200"/>
            <a:ext cx="50800" cy="5219700"/>
          </a:xfrm>
          <a:custGeom>
            <a:avLst/>
            <a:gdLst/>
            <a:ahLst/>
            <a:cxnLst/>
            <a:rect l="l" t="t" r="r" b="b"/>
            <a:pathLst>
              <a:path w="50800" h="5219700">
                <a:moveTo>
                  <a:pt x="50800" y="0"/>
                </a:moveTo>
                <a:lnTo>
                  <a:pt x="50800" y="0"/>
                </a:lnTo>
                <a:lnTo>
                  <a:pt x="50800" y="5219700"/>
                </a:lnTo>
                <a:lnTo>
                  <a:pt x="50800" y="5219700"/>
                </a:lnTo>
                <a:cubicBezTo>
                  <a:pt x="22763" y="5219700"/>
                  <a:pt x="0" y="5196937"/>
                  <a:pt x="0" y="51689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Shape 5"/>
          <p:cNvSpPr/>
          <p:nvPr/>
        </p:nvSpPr>
        <p:spPr>
          <a:xfrm>
            <a:off x="863600" y="2032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1006475" y="21590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22250" y="102096"/>
                </a:moveTo>
                <a:cubicBezTo>
                  <a:pt x="214908" y="106958"/>
                  <a:pt x="206474" y="110877"/>
                  <a:pt x="197693" y="114002"/>
                </a:cubicBezTo>
                <a:cubicBezTo>
                  <a:pt x="174377" y="122337"/>
                  <a:pt x="143768" y="127000"/>
                  <a:pt x="111125" y="127000"/>
                </a:cubicBezTo>
                <a:cubicBezTo>
                  <a:pt x="78482" y="127000"/>
                  <a:pt x="47823" y="122287"/>
                  <a:pt x="24557" y="114002"/>
                </a:cubicBezTo>
                <a:cubicBezTo>
                  <a:pt x="15825" y="110877"/>
                  <a:pt x="7342" y="106958"/>
                  <a:pt x="0" y="102096"/>
                </a:cubicBezTo>
                <a:lnTo>
                  <a:pt x="0" y="142875"/>
                </a:lnTo>
                <a:cubicBezTo>
                  <a:pt x="0" y="164802"/>
                  <a:pt x="49758" y="182563"/>
                  <a:pt x="111125" y="182563"/>
                </a:cubicBezTo>
                <a:cubicBezTo>
                  <a:pt x="172492" y="182563"/>
                  <a:pt x="222250" y="164802"/>
                  <a:pt x="222250" y="142875"/>
                </a:cubicBezTo>
                <a:lnTo>
                  <a:pt x="222250" y="102096"/>
                </a:lnTo>
                <a:close/>
                <a:moveTo>
                  <a:pt x="222250" y="63500"/>
                </a:moveTo>
                <a:lnTo>
                  <a:pt x="222250" y="39688"/>
                </a:lnTo>
                <a:cubicBezTo>
                  <a:pt x="222250" y="17760"/>
                  <a:pt x="172492" y="0"/>
                  <a:pt x="111125" y="0"/>
                </a:cubicBezTo>
                <a:cubicBezTo>
                  <a:pt x="49758" y="0"/>
                  <a:pt x="0" y="17760"/>
                  <a:pt x="0" y="39688"/>
                </a:cubicBezTo>
                <a:lnTo>
                  <a:pt x="0" y="63500"/>
                </a:lnTo>
                <a:cubicBezTo>
                  <a:pt x="0" y="85427"/>
                  <a:pt x="49758" y="103188"/>
                  <a:pt x="111125" y="103188"/>
                </a:cubicBezTo>
                <a:cubicBezTo>
                  <a:pt x="172492" y="103188"/>
                  <a:pt x="222250" y="85427"/>
                  <a:pt x="222250" y="63500"/>
                </a:cubicBezTo>
                <a:close/>
                <a:moveTo>
                  <a:pt x="197693" y="193377"/>
                </a:moveTo>
                <a:cubicBezTo>
                  <a:pt x="174427" y="201662"/>
                  <a:pt x="143818" y="206375"/>
                  <a:pt x="111125" y="206375"/>
                </a:cubicBezTo>
                <a:cubicBezTo>
                  <a:pt x="78432" y="206375"/>
                  <a:pt x="47823" y="201662"/>
                  <a:pt x="24557" y="193377"/>
                </a:cubicBezTo>
                <a:cubicBezTo>
                  <a:pt x="15825" y="190252"/>
                  <a:pt x="7342" y="186333"/>
                  <a:pt x="0" y="181471"/>
                </a:cubicBezTo>
                <a:lnTo>
                  <a:pt x="0" y="214313"/>
                </a:lnTo>
                <a:cubicBezTo>
                  <a:pt x="0" y="236240"/>
                  <a:pt x="49758" y="254000"/>
                  <a:pt x="111125" y="254000"/>
                </a:cubicBezTo>
                <a:cubicBezTo>
                  <a:pt x="172492" y="254000"/>
                  <a:pt x="222250" y="236240"/>
                  <a:pt x="222250" y="214313"/>
                </a:cubicBezTo>
                <a:lnTo>
                  <a:pt x="222250" y="181471"/>
                </a:lnTo>
                <a:cubicBezTo>
                  <a:pt x="214908" y="186333"/>
                  <a:pt x="206474" y="190252"/>
                  <a:pt x="197693" y="193377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9" name="Text 7"/>
          <p:cNvSpPr/>
          <p:nvPr/>
        </p:nvSpPr>
        <p:spPr>
          <a:xfrm>
            <a:off x="1524000" y="2082800"/>
            <a:ext cx="3200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数据孤岛与实时性需求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863600" y="2743200"/>
            <a:ext cx="6807200" cy="1092200"/>
          </a:xfrm>
          <a:custGeom>
            <a:avLst/>
            <a:gdLst/>
            <a:ahLst/>
            <a:cxnLst/>
            <a:rect l="l" t="t" r="r" b="b"/>
            <a:pathLst>
              <a:path w="6807200" h="1092200">
                <a:moveTo>
                  <a:pt x="101596" y="0"/>
                </a:moveTo>
                <a:lnTo>
                  <a:pt x="6705604" y="0"/>
                </a:lnTo>
                <a:cubicBezTo>
                  <a:pt x="6761714" y="0"/>
                  <a:pt x="6807200" y="45486"/>
                  <a:pt x="6807200" y="101596"/>
                </a:cubicBezTo>
                <a:lnTo>
                  <a:pt x="6807200" y="990604"/>
                </a:lnTo>
                <a:cubicBezTo>
                  <a:pt x="6807200" y="1046714"/>
                  <a:pt x="6761714" y="1092200"/>
                  <a:pt x="6705604" y="1092200"/>
                </a:cubicBezTo>
                <a:lnTo>
                  <a:pt x="101596" y="1092200"/>
                </a:lnTo>
                <a:cubicBezTo>
                  <a:pt x="45486" y="1092200"/>
                  <a:pt x="0" y="1046714"/>
                  <a:pt x="0" y="990604"/>
                </a:cubicBezTo>
                <a:lnTo>
                  <a:pt x="0" y="101596"/>
                </a:lnTo>
                <a:cubicBezTo>
                  <a:pt x="0" y="45524"/>
                  <a:pt x="45524" y="0"/>
                  <a:pt x="101596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11" name="Text 9"/>
          <p:cNvSpPr/>
          <p:nvPr/>
        </p:nvSpPr>
        <p:spPr>
          <a:xfrm>
            <a:off x="1066800" y="2946400"/>
            <a:ext cx="648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70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多源异构现状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66800" y="3302000"/>
            <a:ext cx="65024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企业/应用环境中常并存多种数据库，导致数据不互通、难以统一管理。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7833" y="4042833"/>
            <a:ext cx="2154767" cy="973667"/>
          </a:xfrm>
          <a:custGeom>
            <a:avLst/>
            <a:gdLst/>
            <a:ahLst/>
            <a:cxnLst/>
            <a:rect l="l" t="t" r="r" b="b"/>
            <a:pathLst>
              <a:path w="2154767" h="973667">
                <a:moveTo>
                  <a:pt x="101602" y="0"/>
                </a:moveTo>
                <a:lnTo>
                  <a:pt x="2053165" y="0"/>
                </a:lnTo>
                <a:cubicBezTo>
                  <a:pt x="2109278" y="0"/>
                  <a:pt x="2154767" y="45489"/>
                  <a:pt x="2154767" y="101602"/>
                </a:cubicBezTo>
                <a:lnTo>
                  <a:pt x="2154767" y="872065"/>
                </a:lnTo>
                <a:cubicBezTo>
                  <a:pt x="2154767" y="928178"/>
                  <a:pt x="2109278" y="973667"/>
                  <a:pt x="2053165" y="973667"/>
                </a:cubicBezTo>
                <a:lnTo>
                  <a:pt x="101602" y="973667"/>
                </a:lnTo>
                <a:cubicBezTo>
                  <a:pt x="45526" y="973667"/>
                  <a:pt x="0" y="928140"/>
                  <a:pt x="0" y="872065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A202C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60967" y="4199468"/>
            <a:ext cx="1968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 Server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80017" y="4605868"/>
            <a:ext cx="193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核心审计与数据中心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187700" y="4042833"/>
            <a:ext cx="2154767" cy="973667"/>
          </a:xfrm>
          <a:custGeom>
            <a:avLst/>
            <a:gdLst/>
            <a:ahLst/>
            <a:cxnLst/>
            <a:rect l="l" t="t" r="r" b="b"/>
            <a:pathLst>
              <a:path w="2154767" h="973667">
                <a:moveTo>
                  <a:pt x="101602" y="0"/>
                </a:moveTo>
                <a:lnTo>
                  <a:pt x="2053165" y="0"/>
                </a:lnTo>
                <a:cubicBezTo>
                  <a:pt x="2109278" y="0"/>
                  <a:pt x="2154767" y="45489"/>
                  <a:pt x="2154767" y="101602"/>
                </a:cubicBezTo>
                <a:lnTo>
                  <a:pt x="2154767" y="872065"/>
                </a:lnTo>
                <a:cubicBezTo>
                  <a:pt x="2154767" y="928178"/>
                  <a:pt x="2109278" y="973667"/>
                  <a:pt x="2053165" y="973667"/>
                </a:cubicBezTo>
                <a:lnTo>
                  <a:pt x="101602" y="973667"/>
                </a:lnTo>
                <a:cubicBezTo>
                  <a:pt x="45526" y="973667"/>
                  <a:pt x="0" y="928140"/>
                  <a:pt x="0" y="872065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A202C"/>
          </a:solidFill>
          <a:ln w="8467">
            <a:solidFill>
              <a:srgbClr val="F6AD55">
                <a:alpha val="30196"/>
              </a:srgbClr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3280833" y="4199468"/>
            <a:ext cx="1968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299883" y="4605868"/>
            <a:ext cx="193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高性能读写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507567" y="4042833"/>
            <a:ext cx="2154767" cy="973667"/>
          </a:xfrm>
          <a:custGeom>
            <a:avLst/>
            <a:gdLst/>
            <a:ahLst/>
            <a:cxnLst/>
            <a:rect l="l" t="t" r="r" b="b"/>
            <a:pathLst>
              <a:path w="2154767" h="973667">
                <a:moveTo>
                  <a:pt x="101602" y="0"/>
                </a:moveTo>
                <a:lnTo>
                  <a:pt x="2053165" y="0"/>
                </a:lnTo>
                <a:cubicBezTo>
                  <a:pt x="2109278" y="0"/>
                  <a:pt x="2154767" y="45489"/>
                  <a:pt x="2154767" y="101602"/>
                </a:cubicBezTo>
                <a:lnTo>
                  <a:pt x="2154767" y="872065"/>
                </a:lnTo>
                <a:cubicBezTo>
                  <a:pt x="2154767" y="928178"/>
                  <a:pt x="2109278" y="973667"/>
                  <a:pt x="2053165" y="973667"/>
                </a:cubicBezTo>
                <a:lnTo>
                  <a:pt x="101602" y="973667"/>
                </a:lnTo>
                <a:cubicBezTo>
                  <a:pt x="45526" y="973667"/>
                  <a:pt x="0" y="928140"/>
                  <a:pt x="0" y="872065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A202C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5600700" y="4199468"/>
            <a:ext cx="1968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619750" y="4605868"/>
            <a:ext cx="193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复杂逻辑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63600" y="5223934"/>
            <a:ext cx="6807200" cy="1422400"/>
          </a:xfrm>
          <a:custGeom>
            <a:avLst/>
            <a:gdLst/>
            <a:ahLst/>
            <a:cxnLst/>
            <a:rect l="l" t="t" r="r" b="b"/>
            <a:pathLst>
              <a:path w="6807200" h="1422400">
                <a:moveTo>
                  <a:pt x="101602" y="0"/>
                </a:moveTo>
                <a:lnTo>
                  <a:pt x="6705598" y="0"/>
                </a:lnTo>
                <a:cubicBezTo>
                  <a:pt x="6761711" y="0"/>
                  <a:pt x="6807200" y="45489"/>
                  <a:pt x="6807200" y="101602"/>
                </a:cubicBezTo>
                <a:lnTo>
                  <a:pt x="6807200" y="1320798"/>
                </a:lnTo>
                <a:cubicBezTo>
                  <a:pt x="6807200" y="1376911"/>
                  <a:pt x="6761711" y="1422400"/>
                  <a:pt x="67055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23" name="Text 21"/>
          <p:cNvSpPr/>
          <p:nvPr/>
        </p:nvSpPr>
        <p:spPr>
          <a:xfrm>
            <a:off x="1066800" y="5427134"/>
            <a:ext cx="648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70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应用场景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66800" y="5782734"/>
            <a:ext cx="65024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zh-CN" alt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当下医疗系统迫切</a:t>
            </a:r>
            <a:r>
              <a:rPr lang="en-US" sz="1600" dirty="0" err="1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需要处理高并发下的</a:t>
            </a:r>
            <a:r>
              <a:rPr lang="zh-CN" alt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物资操作</a:t>
            </a:r>
            <a:r>
              <a:rPr lang="en-US" sz="1600" dirty="0" err="1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与信息查询</a:t>
            </a: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</a:t>
            </a:r>
            <a:r>
              <a:rPr lang="zh-CN" alt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同时</a:t>
            </a:r>
            <a:r>
              <a:rPr lang="en-US" sz="1600" dirty="0" err="1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对数据一致性要求极高</a:t>
            </a:r>
            <a:r>
              <a:rPr lang="en-US" sz="1600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305800" y="1727200"/>
            <a:ext cx="7442200" cy="6908800"/>
          </a:xfrm>
          <a:custGeom>
            <a:avLst/>
            <a:gdLst/>
            <a:ahLst/>
            <a:cxnLst/>
            <a:rect l="l" t="t" r="r" b="b"/>
            <a:pathLst>
              <a:path w="7442200" h="6908800">
                <a:moveTo>
                  <a:pt x="50800" y="0"/>
                </a:moveTo>
                <a:lnTo>
                  <a:pt x="7289792" y="0"/>
                </a:lnTo>
                <a:cubicBezTo>
                  <a:pt x="7373965" y="0"/>
                  <a:pt x="7442200" y="68235"/>
                  <a:pt x="7442200" y="152408"/>
                </a:cubicBezTo>
                <a:lnTo>
                  <a:pt x="7442200" y="6756392"/>
                </a:lnTo>
                <a:cubicBezTo>
                  <a:pt x="7442200" y="6840565"/>
                  <a:pt x="7373965" y="6908800"/>
                  <a:pt x="7289792" y="6908800"/>
                </a:cubicBezTo>
                <a:lnTo>
                  <a:pt x="50800" y="6908800"/>
                </a:lnTo>
                <a:cubicBezTo>
                  <a:pt x="22763" y="6908800"/>
                  <a:pt x="0" y="6886037"/>
                  <a:pt x="0" y="6858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2D3748"/>
          </a:solidFill>
          <a:ln/>
        </p:spPr>
      </p:sp>
      <p:sp>
        <p:nvSpPr>
          <p:cNvPr id="26" name="Shape 24"/>
          <p:cNvSpPr/>
          <p:nvPr/>
        </p:nvSpPr>
        <p:spPr>
          <a:xfrm>
            <a:off x="8305800" y="1727200"/>
            <a:ext cx="50800" cy="6908800"/>
          </a:xfrm>
          <a:custGeom>
            <a:avLst/>
            <a:gdLst/>
            <a:ahLst/>
            <a:cxnLst/>
            <a:rect l="l" t="t" r="r" b="b"/>
            <a:pathLst>
              <a:path w="50800" h="6908800">
                <a:moveTo>
                  <a:pt x="50800" y="0"/>
                </a:moveTo>
                <a:lnTo>
                  <a:pt x="50800" y="0"/>
                </a:lnTo>
                <a:lnTo>
                  <a:pt x="50800" y="6908800"/>
                </a:lnTo>
                <a:lnTo>
                  <a:pt x="50800" y="6908800"/>
                </a:lnTo>
                <a:cubicBezTo>
                  <a:pt x="22763" y="6908800"/>
                  <a:pt x="0" y="6886037"/>
                  <a:pt x="0" y="6858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7" name="Shape 25"/>
          <p:cNvSpPr/>
          <p:nvPr/>
        </p:nvSpPr>
        <p:spPr>
          <a:xfrm>
            <a:off x="8636000" y="2032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8763000" y="2159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34293" y="0"/>
                  <a:pt x="140990" y="4018"/>
                  <a:pt x="144463" y="10418"/>
                </a:cubicBezTo>
                <a:lnTo>
                  <a:pt x="251619" y="208855"/>
                </a:lnTo>
                <a:cubicBezTo>
                  <a:pt x="254943" y="215007"/>
                  <a:pt x="254794" y="222448"/>
                  <a:pt x="251222" y="228451"/>
                </a:cubicBezTo>
                <a:cubicBezTo>
                  <a:pt x="247650" y="234454"/>
                  <a:pt x="241151" y="238125"/>
                  <a:pt x="234156" y="238125"/>
                </a:cubicBezTo>
                <a:lnTo>
                  <a:pt x="19844" y="238125"/>
                </a:lnTo>
                <a:cubicBezTo>
                  <a:pt x="12849" y="238125"/>
                  <a:pt x="6400" y="234454"/>
                  <a:pt x="2778" y="228451"/>
                </a:cubicBezTo>
                <a:cubicBezTo>
                  <a:pt x="-843" y="222448"/>
                  <a:pt x="-943" y="215007"/>
                  <a:pt x="2381" y="208855"/>
                </a:cubicBezTo>
                <a:lnTo>
                  <a:pt x="109538" y="10418"/>
                </a:lnTo>
                <a:cubicBezTo>
                  <a:pt x="113010" y="4018"/>
                  <a:pt x="119707" y="0"/>
                  <a:pt x="127000" y="0"/>
                </a:cubicBezTo>
                <a:close/>
                <a:moveTo>
                  <a:pt x="127000" y="83344"/>
                </a:moveTo>
                <a:cubicBezTo>
                  <a:pt x="120402" y="83344"/>
                  <a:pt x="115094" y="88652"/>
                  <a:pt x="115094" y="95250"/>
                </a:cubicBezTo>
                <a:lnTo>
                  <a:pt x="115094" y="150813"/>
                </a:lnTo>
                <a:cubicBezTo>
                  <a:pt x="115094" y="157411"/>
                  <a:pt x="120402" y="162719"/>
                  <a:pt x="127000" y="162719"/>
                </a:cubicBezTo>
                <a:cubicBezTo>
                  <a:pt x="133598" y="162719"/>
                  <a:pt x="138906" y="157411"/>
                  <a:pt x="138906" y="150813"/>
                </a:cubicBezTo>
                <a:lnTo>
                  <a:pt x="138906" y="95250"/>
                </a:lnTo>
                <a:cubicBezTo>
                  <a:pt x="138906" y="88652"/>
                  <a:pt x="133598" y="83344"/>
                  <a:pt x="127000" y="83344"/>
                </a:cubicBezTo>
                <a:close/>
                <a:moveTo>
                  <a:pt x="140246" y="190500"/>
                </a:moveTo>
                <a:cubicBezTo>
                  <a:pt x="140547" y="185583"/>
                  <a:pt x="138095" y="180906"/>
                  <a:pt x="133880" y="178356"/>
                </a:cubicBezTo>
                <a:cubicBezTo>
                  <a:pt x="129666" y="175807"/>
                  <a:pt x="124384" y="175807"/>
                  <a:pt x="120169" y="178356"/>
                </a:cubicBezTo>
                <a:cubicBezTo>
                  <a:pt x="115955" y="180906"/>
                  <a:pt x="113503" y="185583"/>
                  <a:pt x="113804" y="190500"/>
                </a:cubicBezTo>
                <a:cubicBezTo>
                  <a:pt x="113503" y="195417"/>
                  <a:pt x="115955" y="200094"/>
                  <a:pt x="120169" y="202644"/>
                </a:cubicBezTo>
                <a:cubicBezTo>
                  <a:pt x="124384" y="205193"/>
                  <a:pt x="129666" y="205193"/>
                  <a:pt x="133880" y="202644"/>
                </a:cubicBezTo>
                <a:cubicBezTo>
                  <a:pt x="138095" y="200094"/>
                  <a:pt x="140547" y="195417"/>
                  <a:pt x="140246" y="19050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9" name="Text 27"/>
          <p:cNvSpPr/>
          <p:nvPr/>
        </p:nvSpPr>
        <p:spPr>
          <a:xfrm>
            <a:off x="9296399" y="2082800"/>
            <a:ext cx="3222567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 err="1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核心痛点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661400" y="2954868"/>
            <a:ext cx="6781800" cy="1193800"/>
          </a:xfrm>
          <a:custGeom>
            <a:avLst/>
            <a:gdLst/>
            <a:ahLst/>
            <a:cxnLst/>
            <a:rect l="l" t="t" r="r" b="b"/>
            <a:pathLst>
              <a:path w="6781800" h="1193800">
                <a:moveTo>
                  <a:pt x="50800" y="0"/>
                </a:moveTo>
                <a:lnTo>
                  <a:pt x="6680196" y="0"/>
                </a:lnTo>
                <a:cubicBezTo>
                  <a:pt x="6736310" y="0"/>
                  <a:pt x="6781800" y="45490"/>
                  <a:pt x="6781800" y="101604"/>
                </a:cubicBezTo>
                <a:lnTo>
                  <a:pt x="6781800" y="1092196"/>
                </a:lnTo>
                <a:cubicBezTo>
                  <a:pt x="6781800" y="1148310"/>
                  <a:pt x="6736310" y="1193800"/>
                  <a:pt x="6680196" y="1193800"/>
                </a:cubicBezTo>
                <a:lnTo>
                  <a:pt x="50800" y="1193800"/>
                </a:lnTo>
                <a:cubicBezTo>
                  <a:pt x="22744" y="1193800"/>
                  <a:pt x="0" y="1171056"/>
                  <a:pt x="0" y="1143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31" name="Shape 29"/>
          <p:cNvSpPr/>
          <p:nvPr/>
        </p:nvSpPr>
        <p:spPr>
          <a:xfrm>
            <a:off x="8661400" y="2954868"/>
            <a:ext cx="50800" cy="1193800"/>
          </a:xfrm>
          <a:custGeom>
            <a:avLst/>
            <a:gdLst/>
            <a:ahLst/>
            <a:cxnLst/>
            <a:rect l="l" t="t" r="r" b="b"/>
            <a:pathLst>
              <a:path w="50800" h="1193800">
                <a:moveTo>
                  <a:pt x="50800" y="0"/>
                </a:moveTo>
                <a:lnTo>
                  <a:pt x="50800" y="0"/>
                </a:lnTo>
                <a:lnTo>
                  <a:pt x="50800" y="1193800"/>
                </a:lnTo>
                <a:lnTo>
                  <a:pt x="50800" y="1193800"/>
                </a:lnTo>
                <a:cubicBezTo>
                  <a:pt x="22763" y="1193800"/>
                  <a:pt x="0" y="1171037"/>
                  <a:pt x="0" y="1143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2" name="Shape 30"/>
          <p:cNvSpPr/>
          <p:nvPr/>
        </p:nvSpPr>
        <p:spPr>
          <a:xfrm>
            <a:off x="8890000" y="3208868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9048221" y="3234268"/>
            <a:ext cx="203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499600" y="3158068"/>
            <a:ext cx="534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 err="1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传统HIS</a:t>
            </a:r>
            <a:r>
              <a:rPr lang="zh-CN" altLang="en-US" sz="1800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系统信息孤岛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461500" y="3598336"/>
            <a:ext cx="58928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zh-CN" alt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传统医疗信息系统无法达到多系统同步，导致库存信息常常出错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661400" y="4775200"/>
            <a:ext cx="6781800" cy="1524000"/>
          </a:xfrm>
          <a:custGeom>
            <a:avLst/>
            <a:gdLst/>
            <a:ahLst/>
            <a:cxnLst/>
            <a:rect l="l" t="t" r="r" b="b"/>
            <a:pathLst>
              <a:path w="6781800" h="1524000">
                <a:moveTo>
                  <a:pt x="50800" y="0"/>
                </a:moveTo>
                <a:lnTo>
                  <a:pt x="6680195" y="0"/>
                </a:lnTo>
                <a:cubicBezTo>
                  <a:pt x="6736310" y="0"/>
                  <a:pt x="6781800" y="45490"/>
                  <a:pt x="6781800" y="101605"/>
                </a:cubicBezTo>
                <a:lnTo>
                  <a:pt x="6781800" y="1422395"/>
                </a:lnTo>
                <a:cubicBezTo>
                  <a:pt x="6781800" y="1478510"/>
                  <a:pt x="6736310" y="1524000"/>
                  <a:pt x="6680195" y="1524000"/>
                </a:cubicBezTo>
                <a:lnTo>
                  <a:pt x="50800" y="1524000"/>
                </a:lnTo>
                <a:cubicBezTo>
                  <a:pt x="22763" y="1524000"/>
                  <a:pt x="0" y="1501237"/>
                  <a:pt x="0" y="147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37" name="Shape 35"/>
          <p:cNvSpPr/>
          <p:nvPr/>
        </p:nvSpPr>
        <p:spPr>
          <a:xfrm>
            <a:off x="8661400" y="4775200"/>
            <a:ext cx="50800" cy="1524000"/>
          </a:xfrm>
          <a:custGeom>
            <a:avLst/>
            <a:gdLst/>
            <a:ahLst/>
            <a:cxnLst/>
            <a:rect l="l" t="t" r="r" b="b"/>
            <a:pathLst>
              <a:path w="50800" h="1524000">
                <a:moveTo>
                  <a:pt x="50800" y="0"/>
                </a:moveTo>
                <a:lnTo>
                  <a:pt x="50800" y="0"/>
                </a:lnTo>
                <a:lnTo>
                  <a:pt x="50800" y="1524000"/>
                </a:lnTo>
                <a:lnTo>
                  <a:pt x="50800" y="1524000"/>
                </a:lnTo>
                <a:cubicBezTo>
                  <a:pt x="22763" y="1524000"/>
                  <a:pt x="0" y="1501237"/>
                  <a:pt x="0" y="147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38" name="Shape 36"/>
          <p:cNvSpPr/>
          <p:nvPr/>
        </p:nvSpPr>
        <p:spPr>
          <a:xfrm>
            <a:off x="8890000" y="50292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9028906" y="5054600"/>
            <a:ext cx="24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499600" y="4978400"/>
            <a:ext cx="5854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异构兼容难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499600" y="5435600"/>
            <a:ext cx="58420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不同数据库方言与数据类型差异巨大，如</a:t>
            </a:r>
            <a:r>
              <a:rPr lang="en-US" sz="16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Date/Boolean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类型转换困难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661400" y="6925734"/>
            <a:ext cx="6781800" cy="1193800"/>
          </a:xfrm>
          <a:custGeom>
            <a:avLst/>
            <a:gdLst/>
            <a:ahLst/>
            <a:cxnLst/>
            <a:rect l="l" t="t" r="r" b="b"/>
            <a:pathLst>
              <a:path w="6781800" h="1193800">
                <a:moveTo>
                  <a:pt x="50800" y="0"/>
                </a:moveTo>
                <a:lnTo>
                  <a:pt x="6680196" y="0"/>
                </a:lnTo>
                <a:cubicBezTo>
                  <a:pt x="6736310" y="0"/>
                  <a:pt x="6781800" y="45490"/>
                  <a:pt x="6781800" y="101604"/>
                </a:cubicBezTo>
                <a:lnTo>
                  <a:pt x="6781800" y="1092196"/>
                </a:lnTo>
                <a:cubicBezTo>
                  <a:pt x="6781800" y="1148310"/>
                  <a:pt x="6736310" y="1193800"/>
                  <a:pt x="6680196" y="1193800"/>
                </a:cubicBezTo>
                <a:lnTo>
                  <a:pt x="50800" y="1193800"/>
                </a:lnTo>
                <a:cubicBezTo>
                  <a:pt x="22744" y="1193800"/>
                  <a:pt x="0" y="1171056"/>
                  <a:pt x="0" y="1143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3" name="Shape 41"/>
          <p:cNvSpPr/>
          <p:nvPr/>
        </p:nvSpPr>
        <p:spPr>
          <a:xfrm>
            <a:off x="8661400" y="6925734"/>
            <a:ext cx="50800" cy="1193800"/>
          </a:xfrm>
          <a:custGeom>
            <a:avLst/>
            <a:gdLst/>
            <a:ahLst/>
            <a:cxnLst/>
            <a:rect l="l" t="t" r="r" b="b"/>
            <a:pathLst>
              <a:path w="50800" h="1193800">
                <a:moveTo>
                  <a:pt x="50800" y="0"/>
                </a:moveTo>
                <a:lnTo>
                  <a:pt x="50800" y="0"/>
                </a:lnTo>
                <a:lnTo>
                  <a:pt x="50800" y="1193800"/>
                </a:lnTo>
                <a:lnTo>
                  <a:pt x="50800" y="1193800"/>
                </a:lnTo>
                <a:cubicBezTo>
                  <a:pt x="22763" y="1193800"/>
                  <a:pt x="0" y="1171037"/>
                  <a:pt x="0" y="1143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44" name="Shape 42"/>
          <p:cNvSpPr/>
          <p:nvPr/>
        </p:nvSpPr>
        <p:spPr>
          <a:xfrm>
            <a:off x="8890000" y="7179734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9025864" y="7205134"/>
            <a:ext cx="25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499600" y="7128934"/>
            <a:ext cx="330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冲突处理繁琐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499600" y="7586134"/>
            <a:ext cx="32893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缺乏有效的</a:t>
            </a:r>
            <a:r>
              <a:rPr lang="en-US" sz="1600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"人机协同"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冲突解决机制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73936" y="473936"/>
            <a:ext cx="71090" cy="473936"/>
          </a:xfrm>
          <a:custGeom>
            <a:avLst/>
            <a:gdLst/>
            <a:ahLst/>
            <a:cxnLst/>
            <a:rect l="l" t="t" r="r" b="b"/>
            <a:pathLst>
              <a:path w="71090" h="473936">
                <a:moveTo>
                  <a:pt x="35545" y="0"/>
                </a:moveTo>
                <a:lnTo>
                  <a:pt x="35545" y="0"/>
                </a:lnTo>
                <a:cubicBezTo>
                  <a:pt x="55163" y="0"/>
                  <a:pt x="71090" y="15927"/>
                  <a:pt x="71090" y="35545"/>
                </a:cubicBezTo>
                <a:lnTo>
                  <a:pt x="71090" y="438391"/>
                </a:lnTo>
                <a:cubicBezTo>
                  <a:pt x="71090" y="458022"/>
                  <a:pt x="55176" y="473936"/>
                  <a:pt x="35545" y="473936"/>
                </a:cubicBezTo>
                <a:lnTo>
                  <a:pt x="35545" y="473936"/>
                </a:lnTo>
                <a:cubicBezTo>
                  <a:pt x="15914" y="473936"/>
                  <a:pt x="0" y="458022"/>
                  <a:pt x="0" y="438391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687207" y="473936"/>
            <a:ext cx="3625609" cy="4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359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系统架构与技术栈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58297" y="1042659"/>
            <a:ext cx="15118554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Architecture and Tech Stack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77885" y="1567938"/>
            <a:ext cx="15304179" cy="2910756"/>
          </a:xfrm>
          <a:custGeom>
            <a:avLst/>
            <a:gdLst/>
            <a:ahLst/>
            <a:cxnLst/>
            <a:rect l="l" t="t" r="r" b="b"/>
            <a:pathLst>
              <a:path w="15304179" h="2910756">
                <a:moveTo>
                  <a:pt x="142190" y="0"/>
                </a:moveTo>
                <a:lnTo>
                  <a:pt x="15161988" y="0"/>
                </a:lnTo>
                <a:cubicBezTo>
                  <a:pt x="15240518" y="0"/>
                  <a:pt x="15304179" y="63661"/>
                  <a:pt x="15304179" y="142190"/>
                </a:cubicBezTo>
                <a:lnTo>
                  <a:pt x="15304179" y="2768566"/>
                </a:lnTo>
                <a:cubicBezTo>
                  <a:pt x="15304179" y="2847095"/>
                  <a:pt x="15240518" y="2910756"/>
                  <a:pt x="15161988" y="2910756"/>
                </a:cubicBezTo>
                <a:lnTo>
                  <a:pt x="142190" y="2910756"/>
                </a:lnTo>
                <a:cubicBezTo>
                  <a:pt x="63661" y="2910756"/>
                  <a:pt x="0" y="2847095"/>
                  <a:pt x="0" y="2768566"/>
                </a:cubicBezTo>
                <a:lnTo>
                  <a:pt x="0" y="142190"/>
                </a:lnTo>
                <a:cubicBezTo>
                  <a:pt x="0" y="63713"/>
                  <a:pt x="63713" y="0"/>
                  <a:pt x="142190" y="0"/>
                </a:cubicBezTo>
                <a:close/>
              </a:path>
            </a:pathLst>
          </a:custGeom>
          <a:solidFill>
            <a:srgbClr val="2D3748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18803" y="1808856"/>
            <a:ext cx="473936" cy="473936"/>
          </a:xfrm>
          <a:custGeom>
            <a:avLst/>
            <a:gdLst/>
            <a:ahLst/>
            <a:cxnLst/>
            <a:rect l="l" t="t" r="r" b="b"/>
            <a:pathLst>
              <a:path w="473936" h="473936">
                <a:moveTo>
                  <a:pt x="94787" y="0"/>
                </a:moveTo>
                <a:lnTo>
                  <a:pt x="379149" y="0"/>
                </a:lnTo>
                <a:cubicBezTo>
                  <a:pt x="431463" y="0"/>
                  <a:pt x="473936" y="42473"/>
                  <a:pt x="473936" y="94787"/>
                </a:cubicBezTo>
                <a:lnTo>
                  <a:pt x="473936" y="379149"/>
                </a:lnTo>
                <a:cubicBezTo>
                  <a:pt x="473936" y="431498"/>
                  <a:pt x="431498" y="473936"/>
                  <a:pt x="379149" y="473936"/>
                </a:cubicBezTo>
                <a:lnTo>
                  <a:pt x="94787" y="473936"/>
                </a:lnTo>
                <a:cubicBezTo>
                  <a:pt x="42473" y="473936"/>
                  <a:pt x="0" y="431463"/>
                  <a:pt x="0" y="379149"/>
                </a:cubicBezTo>
                <a:lnTo>
                  <a:pt x="0" y="94787"/>
                </a:lnTo>
                <a:cubicBezTo>
                  <a:pt x="0" y="42473"/>
                  <a:pt x="42473" y="0"/>
                  <a:pt x="94787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807666" y="1927340"/>
            <a:ext cx="296210" cy="236968"/>
          </a:xfrm>
          <a:custGeom>
            <a:avLst/>
            <a:gdLst/>
            <a:ahLst/>
            <a:cxnLst/>
            <a:rect l="l" t="t" r="r" b="b"/>
            <a:pathLst>
              <a:path w="296210" h="236968">
                <a:moveTo>
                  <a:pt x="161944" y="109366"/>
                </a:moveTo>
                <a:lnTo>
                  <a:pt x="131351" y="109366"/>
                </a:lnTo>
                <a:lnTo>
                  <a:pt x="131351" y="81874"/>
                </a:lnTo>
                <a:lnTo>
                  <a:pt x="161944" y="81874"/>
                </a:lnTo>
                <a:lnTo>
                  <a:pt x="161944" y="109366"/>
                </a:lnTo>
                <a:close/>
                <a:moveTo>
                  <a:pt x="161944" y="14810"/>
                </a:moveTo>
                <a:lnTo>
                  <a:pt x="131351" y="14810"/>
                </a:lnTo>
                <a:lnTo>
                  <a:pt x="131351" y="42904"/>
                </a:lnTo>
                <a:lnTo>
                  <a:pt x="161944" y="42904"/>
                </a:lnTo>
                <a:lnTo>
                  <a:pt x="161944" y="14810"/>
                </a:lnTo>
                <a:close/>
                <a:moveTo>
                  <a:pt x="198137" y="81828"/>
                </a:moveTo>
                <a:lnTo>
                  <a:pt x="167544" y="81828"/>
                </a:lnTo>
                <a:lnTo>
                  <a:pt x="167544" y="109320"/>
                </a:lnTo>
                <a:lnTo>
                  <a:pt x="198137" y="109320"/>
                </a:lnTo>
                <a:lnTo>
                  <a:pt x="198137" y="81828"/>
                </a:lnTo>
                <a:close/>
                <a:moveTo>
                  <a:pt x="125797" y="48458"/>
                </a:moveTo>
                <a:lnTo>
                  <a:pt x="95204" y="48458"/>
                </a:lnTo>
                <a:lnTo>
                  <a:pt x="95204" y="76274"/>
                </a:lnTo>
                <a:lnTo>
                  <a:pt x="125797" y="76274"/>
                </a:lnTo>
                <a:lnTo>
                  <a:pt x="125797" y="48458"/>
                </a:lnTo>
                <a:close/>
                <a:moveTo>
                  <a:pt x="161944" y="48458"/>
                </a:moveTo>
                <a:lnTo>
                  <a:pt x="131351" y="48458"/>
                </a:lnTo>
                <a:lnTo>
                  <a:pt x="131351" y="76274"/>
                </a:lnTo>
                <a:lnTo>
                  <a:pt x="161944" y="76274"/>
                </a:lnTo>
                <a:lnTo>
                  <a:pt x="161944" y="48458"/>
                </a:lnTo>
                <a:close/>
                <a:moveTo>
                  <a:pt x="290054" y="94741"/>
                </a:moveTo>
                <a:cubicBezTo>
                  <a:pt x="283390" y="90251"/>
                  <a:pt x="268024" y="88632"/>
                  <a:pt x="256222" y="90853"/>
                </a:cubicBezTo>
                <a:cubicBezTo>
                  <a:pt x="254694" y="79745"/>
                  <a:pt x="248492" y="70072"/>
                  <a:pt x="237199" y="61371"/>
                </a:cubicBezTo>
                <a:lnTo>
                  <a:pt x="230720" y="57067"/>
                </a:lnTo>
                <a:lnTo>
                  <a:pt x="226415" y="63546"/>
                </a:lnTo>
                <a:cubicBezTo>
                  <a:pt x="217899" y="76413"/>
                  <a:pt x="215585" y="97610"/>
                  <a:pt x="224703" y="111588"/>
                </a:cubicBezTo>
                <a:cubicBezTo>
                  <a:pt x="220676" y="113763"/>
                  <a:pt x="212762" y="116725"/>
                  <a:pt x="202302" y="116540"/>
                </a:cubicBezTo>
                <a:lnTo>
                  <a:pt x="1111" y="116540"/>
                </a:lnTo>
                <a:cubicBezTo>
                  <a:pt x="-2916" y="140052"/>
                  <a:pt x="3795" y="170598"/>
                  <a:pt x="21475" y="191565"/>
                </a:cubicBezTo>
                <a:cubicBezTo>
                  <a:pt x="38646" y="211883"/>
                  <a:pt x="64379" y="222204"/>
                  <a:pt x="98027" y="222204"/>
                </a:cubicBezTo>
                <a:cubicBezTo>
                  <a:pt x="170876" y="222204"/>
                  <a:pt x="224796" y="188649"/>
                  <a:pt x="250020" y="127694"/>
                </a:cubicBezTo>
                <a:cubicBezTo>
                  <a:pt x="259924" y="127879"/>
                  <a:pt x="281307" y="127741"/>
                  <a:pt x="292276" y="106774"/>
                </a:cubicBezTo>
                <a:cubicBezTo>
                  <a:pt x="292970" y="105617"/>
                  <a:pt x="295331" y="100665"/>
                  <a:pt x="296210" y="98860"/>
                </a:cubicBezTo>
                <a:lnTo>
                  <a:pt x="290054" y="94741"/>
                </a:lnTo>
                <a:close/>
                <a:moveTo>
                  <a:pt x="53503" y="81828"/>
                </a:moveTo>
                <a:lnTo>
                  <a:pt x="22956" y="81828"/>
                </a:lnTo>
                <a:lnTo>
                  <a:pt x="22956" y="109320"/>
                </a:lnTo>
                <a:lnTo>
                  <a:pt x="53549" y="109320"/>
                </a:lnTo>
                <a:lnTo>
                  <a:pt x="53549" y="81828"/>
                </a:lnTo>
                <a:lnTo>
                  <a:pt x="53503" y="81828"/>
                </a:lnTo>
                <a:close/>
                <a:moveTo>
                  <a:pt x="89650" y="81828"/>
                </a:moveTo>
                <a:lnTo>
                  <a:pt x="59057" y="81828"/>
                </a:lnTo>
                <a:lnTo>
                  <a:pt x="59057" y="109320"/>
                </a:lnTo>
                <a:lnTo>
                  <a:pt x="89650" y="109320"/>
                </a:lnTo>
                <a:lnTo>
                  <a:pt x="89650" y="81828"/>
                </a:lnTo>
                <a:close/>
                <a:moveTo>
                  <a:pt x="125797" y="81828"/>
                </a:moveTo>
                <a:lnTo>
                  <a:pt x="95204" y="81828"/>
                </a:lnTo>
                <a:lnTo>
                  <a:pt x="95204" y="109320"/>
                </a:lnTo>
                <a:lnTo>
                  <a:pt x="125797" y="109320"/>
                </a:lnTo>
                <a:lnTo>
                  <a:pt x="125797" y="81828"/>
                </a:lnTo>
                <a:close/>
                <a:moveTo>
                  <a:pt x="89650" y="48458"/>
                </a:moveTo>
                <a:lnTo>
                  <a:pt x="59057" y="48458"/>
                </a:lnTo>
                <a:lnTo>
                  <a:pt x="59057" y="76274"/>
                </a:lnTo>
                <a:lnTo>
                  <a:pt x="89650" y="76274"/>
                </a:lnTo>
                <a:lnTo>
                  <a:pt x="89650" y="48458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8" name="Text 6"/>
          <p:cNvSpPr/>
          <p:nvPr/>
        </p:nvSpPr>
        <p:spPr>
          <a:xfrm>
            <a:off x="1334919" y="1856250"/>
            <a:ext cx="5481517" cy="3791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39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全栈容器化架构 (Docker Compose)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22752" y="2476316"/>
            <a:ext cx="4806500" cy="1761462"/>
          </a:xfrm>
          <a:custGeom>
            <a:avLst/>
            <a:gdLst/>
            <a:ahLst/>
            <a:cxnLst/>
            <a:rect l="l" t="t" r="r" b="b"/>
            <a:pathLst>
              <a:path w="4806500" h="1761462">
                <a:moveTo>
                  <a:pt x="94784" y="0"/>
                </a:moveTo>
                <a:lnTo>
                  <a:pt x="4711715" y="0"/>
                </a:lnTo>
                <a:cubicBezTo>
                  <a:pt x="4764063" y="0"/>
                  <a:pt x="4806500" y="42436"/>
                  <a:pt x="4806500" y="94784"/>
                </a:cubicBezTo>
                <a:lnTo>
                  <a:pt x="4806500" y="1666677"/>
                </a:lnTo>
                <a:cubicBezTo>
                  <a:pt x="4806500" y="1719025"/>
                  <a:pt x="4764063" y="1761462"/>
                  <a:pt x="4711715" y="1761462"/>
                </a:cubicBezTo>
                <a:lnTo>
                  <a:pt x="94784" y="1761462"/>
                </a:lnTo>
                <a:cubicBezTo>
                  <a:pt x="42436" y="1761462"/>
                  <a:pt x="0" y="1719025"/>
                  <a:pt x="0" y="1666677"/>
                </a:cubicBezTo>
                <a:lnTo>
                  <a:pt x="0" y="94784"/>
                </a:lnTo>
                <a:cubicBezTo>
                  <a:pt x="0" y="42471"/>
                  <a:pt x="42471" y="0"/>
                  <a:pt x="94784" y="0"/>
                </a:cubicBezTo>
                <a:close/>
              </a:path>
            </a:pathLst>
          </a:custGeom>
          <a:solidFill>
            <a:srgbClr val="1A202C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16276" y="2669839"/>
            <a:ext cx="4502391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b="1" kern="0" spc="65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939973" y="3096381"/>
            <a:ext cx="189574" cy="189574"/>
          </a:xfrm>
          <a:custGeom>
            <a:avLst/>
            <a:gdLst/>
            <a:ahLst/>
            <a:cxnLst/>
            <a:rect l="l" t="t" r="r" b="b"/>
            <a:pathLst>
              <a:path w="189574" h="189574">
                <a:moveTo>
                  <a:pt x="154844" y="65610"/>
                </a:moveTo>
                <a:cubicBezTo>
                  <a:pt x="152844" y="64944"/>
                  <a:pt x="150845" y="64315"/>
                  <a:pt x="148845" y="63722"/>
                </a:cubicBezTo>
                <a:cubicBezTo>
                  <a:pt x="149179" y="62352"/>
                  <a:pt x="149475" y="60982"/>
                  <a:pt x="149771" y="59612"/>
                </a:cubicBezTo>
                <a:cubicBezTo>
                  <a:pt x="154325" y="37545"/>
                  <a:pt x="151326" y="19809"/>
                  <a:pt x="141218" y="13959"/>
                </a:cubicBezTo>
                <a:cubicBezTo>
                  <a:pt x="131480" y="8368"/>
                  <a:pt x="115596" y="14181"/>
                  <a:pt x="99527" y="28177"/>
                </a:cubicBezTo>
                <a:cubicBezTo>
                  <a:pt x="97934" y="29547"/>
                  <a:pt x="96379" y="30991"/>
                  <a:pt x="94898" y="32435"/>
                </a:cubicBezTo>
                <a:cubicBezTo>
                  <a:pt x="93899" y="31472"/>
                  <a:pt x="92862" y="30510"/>
                  <a:pt x="91825" y="29584"/>
                </a:cubicBezTo>
                <a:cubicBezTo>
                  <a:pt x="74978" y="14625"/>
                  <a:pt x="58094" y="8331"/>
                  <a:pt x="47986" y="14218"/>
                </a:cubicBezTo>
                <a:cubicBezTo>
                  <a:pt x="38285" y="19846"/>
                  <a:pt x="35397" y="36545"/>
                  <a:pt x="39470" y="57428"/>
                </a:cubicBezTo>
                <a:cubicBezTo>
                  <a:pt x="39877" y="59501"/>
                  <a:pt x="40322" y="61538"/>
                  <a:pt x="40840" y="63611"/>
                </a:cubicBezTo>
                <a:cubicBezTo>
                  <a:pt x="38470" y="64278"/>
                  <a:pt x="36138" y="65018"/>
                  <a:pt x="33953" y="65796"/>
                </a:cubicBezTo>
                <a:cubicBezTo>
                  <a:pt x="14181" y="72645"/>
                  <a:pt x="0" y="83457"/>
                  <a:pt x="0" y="94639"/>
                </a:cubicBezTo>
                <a:cubicBezTo>
                  <a:pt x="0" y="106191"/>
                  <a:pt x="15107" y="117780"/>
                  <a:pt x="35656" y="124815"/>
                </a:cubicBezTo>
                <a:cubicBezTo>
                  <a:pt x="37322" y="125371"/>
                  <a:pt x="38989" y="125926"/>
                  <a:pt x="40692" y="126408"/>
                </a:cubicBezTo>
                <a:cubicBezTo>
                  <a:pt x="40136" y="128629"/>
                  <a:pt x="39655" y="130814"/>
                  <a:pt x="39211" y="133072"/>
                </a:cubicBezTo>
                <a:cubicBezTo>
                  <a:pt x="35323" y="153622"/>
                  <a:pt x="38359" y="169913"/>
                  <a:pt x="48060" y="175504"/>
                </a:cubicBezTo>
                <a:cubicBezTo>
                  <a:pt x="58057" y="181280"/>
                  <a:pt x="74867" y="175356"/>
                  <a:pt x="91233" y="161027"/>
                </a:cubicBezTo>
                <a:cubicBezTo>
                  <a:pt x="92529" y="159879"/>
                  <a:pt x="93824" y="158694"/>
                  <a:pt x="95120" y="157436"/>
                </a:cubicBezTo>
                <a:cubicBezTo>
                  <a:pt x="96750" y="159028"/>
                  <a:pt x="98453" y="160546"/>
                  <a:pt x="100156" y="162027"/>
                </a:cubicBezTo>
                <a:cubicBezTo>
                  <a:pt x="116003" y="175652"/>
                  <a:pt x="131665" y="181169"/>
                  <a:pt x="141329" y="175578"/>
                </a:cubicBezTo>
                <a:cubicBezTo>
                  <a:pt x="151326" y="169802"/>
                  <a:pt x="154585" y="152289"/>
                  <a:pt x="150364" y="130962"/>
                </a:cubicBezTo>
                <a:cubicBezTo>
                  <a:pt x="150030" y="129333"/>
                  <a:pt x="149660" y="127666"/>
                  <a:pt x="149253" y="125963"/>
                </a:cubicBezTo>
                <a:cubicBezTo>
                  <a:pt x="150438" y="125630"/>
                  <a:pt x="151585" y="125260"/>
                  <a:pt x="152733" y="124890"/>
                </a:cubicBezTo>
                <a:cubicBezTo>
                  <a:pt x="174097" y="117817"/>
                  <a:pt x="189574" y="106376"/>
                  <a:pt x="189574" y="94639"/>
                </a:cubicBezTo>
                <a:cubicBezTo>
                  <a:pt x="189574" y="83420"/>
                  <a:pt x="174986" y="72534"/>
                  <a:pt x="154844" y="65610"/>
                </a:cubicBezTo>
                <a:close/>
                <a:moveTo>
                  <a:pt x="104747" y="34175"/>
                </a:moveTo>
                <a:cubicBezTo>
                  <a:pt x="118521" y="22179"/>
                  <a:pt x="131369" y="17476"/>
                  <a:pt x="137219" y="20846"/>
                </a:cubicBezTo>
                <a:cubicBezTo>
                  <a:pt x="143477" y="24437"/>
                  <a:pt x="145883" y="38952"/>
                  <a:pt x="141959" y="58020"/>
                </a:cubicBezTo>
                <a:cubicBezTo>
                  <a:pt x="141699" y="59279"/>
                  <a:pt x="141440" y="60501"/>
                  <a:pt x="141107" y="61723"/>
                </a:cubicBezTo>
                <a:cubicBezTo>
                  <a:pt x="132887" y="59871"/>
                  <a:pt x="124556" y="58538"/>
                  <a:pt x="116188" y="57798"/>
                </a:cubicBezTo>
                <a:cubicBezTo>
                  <a:pt x="111375" y="50911"/>
                  <a:pt x="106117" y="44320"/>
                  <a:pt x="100415" y="38137"/>
                </a:cubicBezTo>
                <a:cubicBezTo>
                  <a:pt x="101859" y="36767"/>
                  <a:pt x="103266" y="35471"/>
                  <a:pt x="104747" y="34175"/>
                </a:cubicBezTo>
                <a:close/>
                <a:moveTo>
                  <a:pt x="61908" y="113856"/>
                </a:moveTo>
                <a:cubicBezTo>
                  <a:pt x="63796" y="117077"/>
                  <a:pt x="65722" y="120298"/>
                  <a:pt x="67758" y="123445"/>
                </a:cubicBezTo>
                <a:cubicBezTo>
                  <a:pt x="61982" y="122816"/>
                  <a:pt x="56243" y="121890"/>
                  <a:pt x="50578" y="120669"/>
                </a:cubicBezTo>
                <a:cubicBezTo>
                  <a:pt x="52207" y="115337"/>
                  <a:pt x="54243" y="109820"/>
                  <a:pt x="56613" y="104192"/>
                </a:cubicBezTo>
                <a:cubicBezTo>
                  <a:pt x="58316" y="107450"/>
                  <a:pt x="60057" y="110671"/>
                  <a:pt x="61908" y="113856"/>
                </a:cubicBezTo>
                <a:close/>
                <a:moveTo>
                  <a:pt x="50689" y="69313"/>
                </a:moveTo>
                <a:cubicBezTo>
                  <a:pt x="56021" y="68128"/>
                  <a:pt x="61686" y="67166"/>
                  <a:pt x="67573" y="66425"/>
                </a:cubicBezTo>
                <a:cubicBezTo>
                  <a:pt x="65610" y="69498"/>
                  <a:pt x="63685" y="72645"/>
                  <a:pt x="61871" y="75830"/>
                </a:cubicBezTo>
                <a:cubicBezTo>
                  <a:pt x="60057" y="78977"/>
                  <a:pt x="58279" y="82198"/>
                  <a:pt x="56613" y="85457"/>
                </a:cubicBezTo>
                <a:cubicBezTo>
                  <a:pt x="54280" y="79940"/>
                  <a:pt x="52318" y="74534"/>
                  <a:pt x="50689" y="69313"/>
                </a:cubicBezTo>
                <a:close/>
                <a:moveTo>
                  <a:pt x="60834" y="94824"/>
                </a:moveTo>
                <a:cubicBezTo>
                  <a:pt x="63278" y="89715"/>
                  <a:pt x="65944" y="84716"/>
                  <a:pt x="68758" y="79792"/>
                </a:cubicBezTo>
                <a:cubicBezTo>
                  <a:pt x="71572" y="74867"/>
                  <a:pt x="74608" y="70091"/>
                  <a:pt x="77792" y="65388"/>
                </a:cubicBezTo>
                <a:cubicBezTo>
                  <a:pt x="83346" y="64981"/>
                  <a:pt x="89011" y="64759"/>
                  <a:pt x="94787" y="64759"/>
                </a:cubicBezTo>
                <a:cubicBezTo>
                  <a:pt x="100563" y="64759"/>
                  <a:pt x="106265" y="64981"/>
                  <a:pt x="111782" y="65388"/>
                </a:cubicBezTo>
                <a:cubicBezTo>
                  <a:pt x="114929" y="70054"/>
                  <a:pt x="117929" y="74830"/>
                  <a:pt x="120780" y="79717"/>
                </a:cubicBezTo>
                <a:cubicBezTo>
                  <a:pt x="123631" y="84605"/>
                  <a:pt x="126297" y="89603"/>
                  <a:pt x="128814" y="94676"/>
                </a:cubicBezTo>
                <a:cubicBezTo>
                  <a:pt x="126334" y="99786"/>
                  <a:pt x="123668" y="104821"/>
                  <a:pt x="120817" y="109783"/>
                </a:cubicBezTo>
                <a:cubicBezTo>
                  <a:pt x="118003" y="114707"/>
                  <a:pt x="115003" y="119484"/>
                  <a:pt x="111856" y="124223"/>
                </a:cubicBezTo>
                <a:cubicBezTo>
                  <a:pt x="106339" y="124630"/>
                  <a:pt x="100600" y="124815"/>
                  <a:pt x="94787" y="124815"/>
                </a:cubicBezTo>
                <a:cubicBezTo>
                  <a:pt x="88974" y="124815"/>
                  <a:pt x="83346" y="124630"/>
                  <a:pt x="77903" y="124297"/>
                </a:cubicBezTo>
                <a:cubicBezTo>
                  <a:pt x="74682" y="119595"/>
                  <a:pt x="71646" y="114781"/>
                  <a:pt x="68795" y="109857"/>
                </a:cubicBezTo>
                <a:cubicBezTo>
                  <a:pt x="65944" y="104932"/>
                  <a:pt x="63315" y="99934"/>
                  <a:pt x="60834" y="94824"/>
                </a:cubicBezTo>
                <a:close/>
                <a:moveTo>
                  <a:pt x="127703" y="113782"/>
                </a:moveTo>
                <a:cubicBezTo>
                  <a:pt x="129592" y="110523"/>
                  <a:pt x="131369" y="107228"/>
                  <a:pt x="133109" y="103896"/>
                </a:cubicBezTo>
                <a:cubicBezTo>
                  <a:pt x="135479" y="109264"/>
                  <a:pt x="137552" y="114707"/>
                  <a:pt x="139367" y="120298"/>
                </a:cubicBezTo>
                <a:cubicBezTo>
                  <a:pt x="133628" y="121594"/>
                  <a:pt x="127815" y="122594"/>
                  <a:pt x="121964" y="123260"/>
                </a:cubicBezTo>
                <a:cubicBezTo>
                  <a:pt x="123964" y="120150"/>
                  <a:pt x="125852" y="116966"/>
                  <a:pt x="127703" y="113782"/>
                </a:cubicBezTo>
                <a:close/>
                <a:moveTo>
                  <a:pt x="133035" y="85457"/>
                </a:moveTo>
                <a:cubicBezTo>
                  <a:pt x="131295" y="82198"/>
                  <a:pt x="129518" y="78940"/>
                  <a:pt x="127666" y="75756"/>
                </a:cubicBezTo>
                <a:cubicBezTo>
                  <a:pt x="125852" y="72608"/>
                  <a:pt x="123964" y="69498"/>
                  <a:pt x="122001" y="66425"/>
                </a:cubicBezTo>
                <a:cubicBezTo>
                  <a:pt x="127963" y="67166"/>
                  <a:pt x="133665" y="68165"/>
                  <a:pt x="138997" y="69387"/>
                </a:cubicBezTo>
                <a:cubicBezTo>
                  <a:pt x="137293" y="74867"/>
                  <a:pt x="135294" y="80199"/>
                  <a:pt x="133035" y="85457"/>
                </a:cubicBezTo>
                <a:close/>
                <a:moveTo>
                  <a:pt x="94861" y="43802"/>
                </a:moveTo>
                <a:cubicBezTo>
                  <a:pt x="98749" y="48023"/>
                  <a:pt x="102415" y="52466"/>
                  <a:pt x="105821" y="57057"/>
                </a:cubicBezTo>
                <a:cubicBezTo>
                  <a:pt x="98490" y="56724"/>
                  <a:pt x="91122" y="56724"/>
                  <a:pt x="83790" y="57057"/>
                </a:cubicBezTo>
                <a:cubicBezTo>
                  <a:pt x="87419" y="52281"/>
                  <a:pt x="91159" y="47838"/>
                  <a:pt x="94861" y="43802"/>
                </a:cubicBezTo>
                <a:close/>
                <a:moveTo>
                  <a:pt x="51911" y="21105"/>
                </a:moveTo>
                <a:cubicBezTo>
                  <a:pt x="58131" y="17476"/>
                  <a:pt x="71942" y="22660"/>
                  <a:pt x="86493" y="35545"/>
                </a:cubicBezTo>
                <a:cubicBezTo>
                  <a:pt x="87419" y="36360"/>
                  <a:pt x="88345" y="37248"/>
                  <a:pt x="89307" y="38137"/>
                </a:cubicBezTo>
                <a:cubicBezTo>
                  <a:pt x="83568" y="44320"/>
                  <a:pt x="78273" y="50911"/>
                  <a:pt x="73423" y="57798"/>
                </a:cubicBezTo>
                <a:cubicBezTo>
                  <a:pt x="65055" y="58538"/>
                  <a:pt x="56761" y="59834"/>
                  <a:pt x="48541" y="61649"/>
                </a:cubicBezTo>
                <a:cubicBezTo>
                  <a:pt x="48060" y="59760"/>
                  <a:pt x="47653" y="57835"/>
                  <a:pt x="47245" y="55910"/>
                </a:cubicBezTo>
                <a:cubicBezTo>
                  <a:pt x="43765" y="37989"/>
                  <a:pt x="46061" y="24474"/>
                  <a:pt x="51911" y="21105"/>
                </a:cubicBezTo>
                <a:close/>
                <a:moveTo>
                  <a:pt x="42839" y="118706"/>
                </a:moveTo>
                <a:cubicBezTo>
                  <a:pt x="41284" y="118262"/>
                  <a:pt x="39766" y="117780"/>
                  <a:pt x="38248" y="117262"/>
                </a:cubicBezTo>
                <a:cubicBezTo>
                  <a:pt x="30362" y="114781"/>
                  <a:pt x="21401" y="110857"/>
                  <a:pt x="14922" y="105710"/>
                </a:cubicBezTo>
                <a:cubicBezTo>
                  <a:pt x="11182" y="103118"/>
                  <a:pt x="8664" y="99119"/>
                  <a:pt x="7961" y="94639"/>
                </a:cubicBezTo>
                <a:cubicBezTo>
                  <a:pt x="7961" y="87863"/>
                  <a:pt x="19661" y="79199"/>
                  <a:pt x="36545" y="73312"/>
                </a:cubicBezTo>
                <a:cubicBezTo>
                  <a:pt x="38655" y="72571"/>
                  <a:pt x="40803" y="71905"/>
                  <a:pt x="42950" y="71276"/>
                </a:cubicBezTo>
                <a:cubicBezTo>
                  <a:pt x="45468" y="79310"/>
                  <a:pt x="48504" y="87197"/>
                  <a:pt x="52022" y="94824"/>
                </a:cubicBezTo>
                <a:cubicBezTo>
                  <a:pt x="48467" y="102563"/>
                  <a:pt x="45394" y="110560"/>
                  <a:pt x="42839" y="118706"/>
                </a:cubicBezTo>
                <a:close/>
                <a:moveTo>
                  <a:pt x="86012" y="154992"/>
                </a:moveTo>
                <a:cubicBezTo>
                  <a:pt x="79903" y="160583"/>
                  <a:pt x="72831" y="165026"/>
                  <a:pt x="65129" y="168062"/>
                </a:cubicBezTo>
                <a:cubicBezTo>
                  <a:pt x="61019" y="170024"/>
                  <a:pt x="56280" y="170210"/>
                  <a:pt x="52059" y="168543"/>
                </a:cubicBezTo>
                <a:cubicBezTo>
                  <a:pt x="46172" y="165137"/>
                  <a:pt x="43728" y="152067"/>
                  <a:pt x="47060" y="134479"/>
                </a:cubicBezTo>
                <a:cubicBezTo>
                  <a:pt x="47468" y="132406"/>
                  <a:pt x="47912" y="130332"/>
                  <a:pt x="48430" y="128296"/>
                </a:cubicBezTo>
                <a:cubicBezTo>
                  <a:pt x="56724" y="130073"/>
                  <a:pt x="65092" y="131295"/>
                  <a:pt x="73571" y="131924"/>
                </a:cubicBezTo>
                <a:cubicBezTo>
                  <a:pt x="78459" y="138848"/>
                  <a:pt x="83827" y="145476"/>
                  <a:pt x="89566" y="151697"/>
                </a:cubicBezTo>
                <a:cubicBezTo>
                  <a:pt x="88382" y="152844"/>
                  <a:pt x="87197" y="153955"/>
                  <a:pt x="86012" y="154992"/>
                </a:cubicBezTo>
                <a:close/>
                <a:moveTo>
                  <a:pt x="95083" y="145994"/>
                </a:moveTo>
                <a:cubicBezTo>
                  <a:pt x="91307" y="141922"/>
                  <a:pt x="87530" y="137404"/>
                  <a:pt x="83864" y="132554"/>
                </a:cubicBezTo>
                <a:cubicBezTo>
                  <a:pt x="87419" y="132702"/>
                  <a:pt x="91085" y="132776"/>
                  <a:pt x="94787" y="132776"/>
                </a:cubicBezTo>
                <a:cubicBezTo>
                  <a:pt x="98601" y="132776"/>
                  <a:pt x="102341" y="132702"/>
                  <a:pt x="106043" y="132517"/>
                </a:cubicBezTo>
                <a:cubicBezTo>
                  <a:pt x="102637" y="137219"/>
                  <a:pt x="98971" y="141699"/>
                  <a:pt x="95083" y="145994"/>
                </a:cubicBezTo>
                <a:close/>
                <a:moveTo>
                  <a:pt x="143477" y="157102"/>
                </a:moveTo>
                <a:cubicBezTo>
                  <a:pt x="143143" y="161620"/>
                  <a:pt x="140922" y="165841"/>
                  <a:pt x="137367" y="168692"/>
                </a:cubicBezTo>
                <a:cubicBezTo>
                  <a:pt x="131480" y="172098"/>
                  <a:pt x="118928" y="167655"/>
                  <a:pt x="105377" y="156029"/>
                </a:cubicBezTo>
                <a:cubicBezTo>
                  <a:pt x="103822" y="154696"/>
                  <a:pt x="102266" y="153252"/>
                  <a:pt x="100674" y="151771"/>
                </a:cubicBezTo>
                <a:cubicBezTo>
                  <a:pt x="106339" y="145513"/>
                  <a:pt x="111560" y="138885"/>
                  <a:pt x="116299" y="131924"/>
                </a:cubicBezTo>
                <a:cubicBezTo>
                  <a:pt x="124778" y="131221"/>
                  <a:pt x="133220" y="129925"/>
                  <a:pt x="141551" y="128037"/>
                </a:cubicBezTo>
                <a:cubicBezTo>
                  <a:pt x="141922" y="129555"/>
                  <a:pt x="142255" y="131073"/>
                  <a:pt x="142551" y="132554"/>
                </a:cubicBezTo>
                <a:cubicBezTo>
                  <a:pt x="144365" y="140552"/>
                  <a:pt x="144662" y="148883"/>
                  <a:pt x="143477" y="157102"/>
                </a:cubicBezTo>
                <a:close/>
                <a:moveTo>
                  <a:pt x="150215" y="117299"/>
                </a:moveTo>
                <a:cubicBezTo>
                  <a:pt x="149179" y="117632"/>
                  <a:pt x="148142" y="117966"/>
                  <a:pt x="147068" y="118262"/>
                </a:cubicBezTo>
                <a:cubicBezTo>
                  <a:pt x="144476" y="110190"/>
                  <a:pt x="141292" y="102303"/>
                  <a:pt x="137627" y="94639"/>
                </a:cubicBezTo>
                <a:cubicBezTo>
                  <a:pt x="141181" y="87086"/>
                  <a:pt x="144180" y="79310"/>
                  <a:pt x="146698" y="71350"/>
                </a:cubicBezTo>
                <a:cubicBezTo>
                  <a:pt x="148623" y="71905"/>
                  <a:pt x="150475" y="72497"/>
                  <a:pt x="152252" y="73090"/>
                </a:cubicBezTo>
                <a:cubicBezTo>
                  <a:pt x="169506" y="79014"/>
                  <a:pt x="181614" y="87826"/>
                  <a:pt x="181614" y="94565"/>
                </a:cubicBezTo>
                <a:cubicBezTo>
                  <a:pt x="181614" y="101822"/>
                  <a:pt x="168692" y="111190"/>
                  <a:pt x="150215" y="117299"/>
                </a:cubicBezTo>
                <a:close/>
                <a:moveTo>
                  <a:pt x="94787" y="111745"/>
                </a:moveTo>
                <a:cubicBezTo>
                  <a:pt x="104147" y="111745"/>
                  <a:pt x="111745" y="104147"/>
                  <a:pt x="111745" y="94787"/>
                </a:cubicBezTo>
                <a:cubicBezTo>
                  <a:pt x="111745" y="85428"/>
                  <a:pt x="104147" y="77829"/>
                  <a:pt x="94787" y="77829"/>
                </a:cubicBezTo>
                <a:cubicBezTo>
                  <a:pt x="85428" y="77829"/>
                  <a:pt x="77829" y="85428"/>
                  <a:pt x="77829" y="94787"/>
                </a:cubicBezTo>
                <a:cubicBezTo>
                  <a:pt x="77829" y="104147"/>
                  <a:pt x="85428" y="111745"/>
                  <a:pt x="94787" y="11174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2" name="Text 10"/>
          <p:cNvSpPr/>
          <p:nvPr/>
        </p:nvSpPr>
        <p:spPr>
          <a:xfrm>
            <a:off x="1248031" y="3048988"/>
            <a:ext cx="2301504" cy="3317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 3 + Element Plus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39973" y="3475530"/>
            <a:ext cx="189574" cy="189574"/>
          </a:xfrm>
          <a:custGeom>
            <a:avLst/>
            <a:gdLst/>
            <a:ahLst/>
            <a:cxnLst/>
            <a:rect l="l" t="t" r="r" b="b"/>
            <a:pathLst>
              <a:path w="189574" h="189574">
                <a:moveTo>
                  <a:pt x="23697" y="23697"/>
                </a:moveTo>
                <a:cubicBezTo>
                  <a:pt x="23697" y="17143"/>
                  <a:pt x="18402" y="11848"/>
                  <a:pt x="11848" y="11848"/>
                </a:cubicBezTo>
                <a:cubicBezTo>
                  <a:pt x="5295" y="11848"/>
                  <a:pt x="0" y="17143"/>
                  <a:pt x="0" y="23697"/>
                </a:cubicBezTo>
                <a:lnTo>
                  <a:pt x="0" y="148105"/>
                </a:lnTo>
                <a:cubicBezTo>
                  <a:pt x="0" y="164471"/>
                  <a:pt x="13255" y="177726"/>
                  <a:pt x="29621" y="177726"/>
                </a:cubicBezTo>
                <a:lnTo>
                  <a:pt x="177726" y="177726"/>
                </a:lnTo>
                <a:cubicBezTo>
                  <a:pt x="184280" y="177726"/>
                  <a:pt x="189574" y="172431"/>
                  <a:pt x="189574" y="165878"/>
                </a:cubicBezTo>
                <a:cubicBezTo>
                  <a:pt x="189574" y="159324"/>
                  <a:pt x="184280" y="154029"/>
                  <a:pt x="177726" y="154029"/>
                </a:cubicBezTo>
                <a:lnTo>
                  <a:pt x="29621" y="154029"/>
                </a:lnTo>
                <a:cubicBezTo>
                  <a:pt x="26363" y="154029"/>
                  <a:pt x="23697" y="151363"/>
                  <a:pt x="23697" y="148105"/>
                </a:cubicBezTo>
                <a:lnTo>
                  <a:pt x="23697" y="23697"/>
                </a:lnTo>
                <a:close/>
                <a:moveTo>
                  <a:pt x="174245" y="55762"/>
                </a:moveTo>
                <a:cubicBezTo>
                  <a:pt x="178874" y="51133"/>
                  <a:pt x="178874" y="43617"/>
                  <a:pt x="174245" y="38989"/>
                </a:cubicBezTo>
                <a:cubicBezTo>
                  <a:pt x="169617" y="34360"/>
                  <a:pt x="162101" y="34360"/>
                  <a:pt x="157473" y="38989"/>
                </a:cubicBezTo>
                <a:lnTo>
                  <a:pt x="118484" y="78014"/>
                </a:lnTo>
                <a:lnTo>
                  <a:pt x="97231" y="56798"/>
                </a:lnTo>
                <a:cubicBezTo>
                  <a:pt x="92603" y="52170"/>
                  <a:pt x="85086" y="52170"/>
                  <a:pt x="80458" y="56798"/>
                </a:cubicBezTo>
                <a:lnTo>
                  <a:pt x="44913" y="92343"/>
                </a:lnTo>
                <a:cubicBezTo>
                  <a:pt x="40285" y="96972"/>
                  <a:pt x="40285" y="104488"/>
                  <a:pt x="44913" y="109116"/>
                </a:cubicBezTo>
                <a:cubicBezTo>
                  <a:pt x="49541" y="113745"/>
                  <a:pt x="57057" y="113745"/>
                  <a:pt x="61686" y="109116"/>
                </a:cubicBezTo>
                <a:lnTo>
                  <a:pt x="88863" y="81939"/>
                </a:lnTo>
                <a:lnTo>
                  <a:pt x="110116" y="103192"/>
                </a:lnTo>
                <a:cubicBezTo>
                  <a:pt x="114744" y="107820"/>
                  <a:pt x="122261" y="107820"/>
                  <a:pt x="126889" y="103192"/>
                </a:cubicBezTo>
                <a:lnTo>
                  <a:pt x="174283" y="55799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4" name="Text 12"/>
          <p:cNvSpPr/>
          <p:nvPr/>
        </p:nvSpPr>
        <p:spPr>
          <a:xfrm>
            <a:off x="1248031" y="3428137"/>
            <a:ext cx="781994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ECharts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16276" y="3807285"/>
            <a:ext cx="4502391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多端可视化监控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727095" y="2476316"/>
            <a:ext cx="4806500" cy="1761462"/>
          </a:xfrm>
          <a:custGeom>
            <a:avLst/>
            <a:gdLst/>
            <a:ahLst/>
            <a:cxnLst/>
            <a:rect l="l" t="t" r="r" b="b"/>
            <a:pathLst>
              <a:path w="4806500" h="1761462">
                <a:moveTo>
                  <a:pt x="94784" y="0"/>
                </a:moveTo>
                <a:lnTo>
                  <a:pt x="4711715" y="0"/>
                </a:lnTo>
                <a:cubicBezTo>
                  <a:pt x="4764063" y="0"/>
                  <a:pt x="4806500" y="42436"/>
                  <a:pt x="4806500" y="94784"/>
                </a:cubicBezTo>
                <a:lnTo>
                  <a:pt x="4806500" y="1666677"/>
                </a:lnTo>
                <a:cubicBezTo>
                  <a:pt x="4806500" y="1719025"/>
                  <a:pt x="4764063" y="1761462"/>
                  <a:pt x="4711715" y="1761462"/>
                </a:cubicBezTo>
                <a:lnTo>
                  <a:pt x="94784" y="1761462"/>
                </a:lnTo>
                <a:cubicBezTo>
                  <a:pt x="42436" y="1761462"/>
                  <a:pt x="0" y="1719025"/>
                  <a:pt x="0" y="1666677"/>
                </a:cubicBezTo>
                <a:lnTo>
                  <a:pt x="0" y="94784"/>
                </a:lnTo>
                <a:cubicBezTo>
                  <a:pt x="0" y="42471"/>
                  <a:pt x="42471" y="0"/>
                  <a:pt x="94784" y="0"/>
                </a:cubicBezTo>
                <a:close/>
              </a:path>
            </a:pathLst>
          </a:custGeom>
          <a:solidFill>
            <a:srgbClr val="1A202C"/>
          </a:solidFill>
          <a:ln w="8467">
            <a:solidFill>
              <a:srgbClr val="F6AD55">
                <a:alpha val="30196"/>
              </a:srgbClr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5920619" y="2669839"/>
            <a:ext cx="4502391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b="1" kern="0" spc="65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968013" y="3096381"/>
            <a:ext cx="142181" cy="189574"/>
          </a:xfrm>
          <a:custGeom>
            <a:avLst/>
            <a:gdLst/>
            <a:ahLst/>
            <a:cxnLst/>
            <a:rect l="l" t="t" r="r" b="b"/>
            <a:pathLst>
              <a:path w="142181" h="189574">
                <a:moveTo>
                  <a:pt x="102859" y="115855"/>
                </a:moveTo>
                <a:cubicBezTo>
                  <a:pt x="106487" y="113374"/>
                  <a:pt x="111523" y="111227"/>
                  <a:pt x="111523" y="111227"/>
                </a:cubicBezTo>
                <a:cubicBezTo>
                  <a:pt x="111523" y="111227"/>
                  <a:pt x="97194" y="113819"/>
                  <a:pt x="82939" y="115003"/>
                </a:cubicBezTo>
                <a:cubicBezTo>
                  <a:pt x="65499" y="116448"/>
                  <a:pt x="46764" y="116744"/>
                  <a:pt x="37359" y="115485"/>
                </a:cubicBezTo>
                <a:cubicBezTo>
                  <a:pt x="15107" y="112523"/>
                  <a:pt x="49578" y="104340"/>
                  <a:pt x="49578" y="104340"/>
                </a:cubicBezTo>
                <a:cubicBezTo>
                  <a:pt x="49578" y="104340"/>
                  <a:pt x="36212" y="103451"/>
                  <a:pt x="19735" y="111375"/>
                </a:cubicBezTo>
                <a:cubicBezTo>
                  <a:pt x="296" y="120780"/>
                  <a:pt x="67869" y="125075"/>
                  <a:pt x="102859" y="115855"/>
                </a:cubicBezTo>
                <a:close/>
                <a:moveTo>
                  <a:pt x="71238" y="103970"/>
                </a:moveTo>
                <a:cubicBezTo>
                  <a:pt x="64203" y="88159"/>
                  <a:pt x="40470" y="74275"/>
                  <a:pt x="71238" y="49985"/>
                </a:cubicBezTo>
                <a:cubicBezTo>
                  <a:pt x="109635" y="19698"/>
                  <a:pt x="89937" y="0"/>
                  <a:pt x="89937" y="0"/>
                </a:cubicBezTo>
                <a:cubicBezTo>
                  <a:pt x="97897" y="31287"/>
                  <a:pt x="61945" y="40766"/>
                  <a:pt x="48949" y="60205"/>
                </a:cubicBezTo>
                <a:cubicBezTo>
                  <a:pt x="40099" y="73497"/>
                  <a:pt x="53281" y="87752"/>
                  <a:pt x="71238" y="103970"/>
                </a:cubicBezTo>
                <a:close/>
                <a:moveTo>
                  <a:pt x="113671" y="38729"/>
                </a:moveTo>
                <a:cubicBezTo>
                  <a:pt x="113708" y="38729"/>
                  <a:pt x="48801" y="54947"/>
                  <a:pt x="79792" y="90640"/>
                </a:cubicBezTo>
                <a:cubicBezTo>
                  <a:pt x="88937" y="101156"/>
                  <a:pt x="77385" y="110634"/>
                  <a:pt x="77385" y="110634"/>
                </a:cubicBezTo>
                <a:cubicBezTo>
                  <a:pt x="77385" y="110634"/>
                  <a:pt x="100600" y="98638"/>
                  <a:pt x="89937" y="83642"/>
                </a:cubicBezTo>
                <a:cubicBezTo>
                  <a:pt x="79977" y="69646"/>
                  <a:pt x="72349" y="62685"/>
                  <a:pt x="113671" y="38729"/>
                </a:cubicBezTo>
                <a:close/>
                <a:moveTo>
                  <a:pt x="111412" y="138885"/>
                </a:moveTo>
                <a:cubicBezTo>
                  <a:pt x="111227" y="139256"/>
                  <a:pt x="110968" y="139552"/>
                  <a:pt x="110671" y="139848"/>
                </a:cubicBezTo>
                <a:cubicBezTo>
                  <a:pt x="158176" y="127370"/>
                  <a:pt x="140700" y="95824"/>
                  <a:pt x="118003" y="103822"/>
                </a:cubicBezTo>
                <a:cubicBezTo>
                  <a:pt x="116781" y="104266"/>
                  <a:pt x="115707" y="105080"/>
                  <a:pt x="114966" y="106154"/>
                </a:cubicBezTo>
                <a:cubicBezTo>
                  <a:pt x="116299" y="105673"/>
                  <a:pt x="117669" y="105303"/>
                  <a:pt x="119039" y="105043"/>
                </a:cubicBezTo>
                <a:cubicBezTo>
                  <a:pt x="130517" y="102637"/>
                  <a:pt x="146994" y="120409"/>
                  <a:pt x="111412" y="138885"/>
                </a:cubicBezTo>
                <a:close/>
                <a:moveTo>
                  <a:pt x="128851" y="161953"/>
                </a:moveTo>
                <a:cubicBezTo>
                  <a:pt x="128851" y="161953"/>
                  <a:pt x="134220" y="166359"/>
                  <a:pt x="122964" y="169802"/>
                </a:cubicBezTo>
                <a:cubicBezTo>
                  <a:pt x="101526" y="176282"/>
                  <a:pt x="33805" y="178244"/>
                  <a:pt x="14996" y="170062"/>
                </a:cubicBezTo>
                <a:cubicBezTo>
                  <a:pt x="8220" y="167136"/>
                  <a:pt x="20920" y="163027"/>
                  <a:pt x="24919" y="162175"/>
                </a:cubicBezTo>
                <a:cubicBezTo>
                  <a:pt x="29066" y="161286"/>
                  <a:pt x="31472" y="161434"/>
                  <a:pt x="31472" y="161434"/>
                </a:cubicBezTo>
                <a:cubicBezTo>
                  <a:pt x="23956" y="156140"/>
                  <a:pt x="-17143" y="171839"/>
                  <a:pt x="10590" y="176319"/>
                </a:cubicBezTo>
                <a:cubicBezTo>
                  <a:pt x="86197" y="188612"/>
                  <a:pt x="148475" y="170802"/>
                  <a:pt x="128851" y="161953"/>
                </a:cubicBezTo>
                <a:close/>
                <a:moveTo>
                  <a:pt x="46098" y="146624"/>
                </a:moveTo>
                <a:cubicBezTo>
                  <a:pt x="16958" y="154770"/>
                  <a:pt x="63833" y="171580"/>
                  <a:pt x="100934" y="155695"/>
                </a:cubicBezTo>
                <a:cubicBezTo>
                  <a:pt x="97305" y="154288"/>
                  <a:pt x="93824" y="152585"/>
                  <a:pt x="90492" y="150586"/>
                </a:cubicBezTo>
                <a:cubicBezTo>
                  <a:pt x="73941" y="153733"/>
                  <a:pt x="66277" y="153955"/>
                  <a:pt x="51244" y="152252"/>
                </a:cubicBezTo>
                <a:cubicBezTo>
                  <a:pt x="38841" y="150845"/>
                  <a:pt x="46098" y="146624"/>
                  <a:pt x="46098" y="146624"/>
                </a:cubicBezTo>
                <a:close/>
                <a:moveTo>
                  <a:pt x="112671" y="182613"/>
                </a:moveTo>
                <a:cubicBezTo>
                  <a:pt x="83531" y="188093"/>
                  <a:pt x="47579" y="187464"/>
                  <a:pt x="26289" y="183946"/>
                </a:cubicBezTo>
                <a:cubicBezTo>
                  <a:pt x="26289" y="183909"/>
                  <a:pt x="30658" y="187538"/>
                  <a:pt x="53096" y="188982"/>
                </a:cubicBezTo>
                <a:cubicBezTo>
                  <a:pt x="87234" y="191166"/>
                  <a:pt x="139663" y="187760"/>
                  <a:pt x="140885" y="171617"/>
                </a:cubicBezTo>
                <a:cubicBezTo>
                  <a:pt x="140885" y="171617"/>
                  <a:pt x="138515" y="177726"/>
                  <a:pt x="112671" y="182613"/>
                </a:cubicBezTo>
                <a:close/>
                <a:moveTo>
                  <a:pt x="96527" y="130703"/>
                </a:moveTo>
                <a:cubicBezTo>
                  <a:pt x="74608" y="134924"/>
                  <a:pt x="61908" y="134813"/>
                  <a:pt x="45876" y="133146"/>
                </a:cubicBezTo>
                <a:cubicBezTo>
                  <a:pt x="33472" y="131850"/>
                  <a:pt x="41580" y="125852"/>
                  <a:pt x="41580" y="125852"/>
                </a:cubicBezTo>
                <a:cubicBezTo>
                  <a:pt x="9442" y="136516"/>
                  <a:pt x="59427" y="148586"/>
                  <a:pt x="104340" y="135442"/>
                </a:cubicBezTo>
                <a:cubicBezTo>
                  <a:pt x="101452" y="134405"/>
                  <a:pt x="98786" y="132813"/>
                  <a:pt x="96527" y="130703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19" name="Text 17"/>
          <p:cNvSpPr/>
          <p:nvPr/>
        </p:nvSpPr>
        <p:spPr>
          <a:xfrm>
            <a:off x="6252374" y="3048988"/>
            <a:ext cx="1125598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Fast API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956164" y="3475530"/>
            <a:ext cx="165878" cy="189574"/>
          </a:xfrm>
          <a:custGeom>
            <a:avLst/>
            <a:gdLst/>
            <a:ahLst/>
            <a:cxnLst/>
            <a:rect l="l" t="t" r="r" b="b"/>
            <a:pathLst>
              <a:path w="165878" h="189574">
                <a:moveTo>
                  <a:pt x="165878" y="76200"/>
                </a:moveTo>
                <a:cubicBezTo>
                  <a:pt x="160398" y="79829"/>
                  <a:pt x="154103" y="82754"/>
                  <a:pt x="147550" y="85086"/>
                </a:cubicBezTo>
                <a:cubicBezTo>
                  <a:pt x="130147" y="91307"/>
                  <a:pt x="107302" y="94787"/>
                  <a:pt x="82939" y="94787"/>
                </a:cubicBezTo>
                <a:cubicBezTo>
                  <a:pt x="58576" y="94787"/>
                  <a:pt x="35693" y="91270"/>
                  <a:pt x="18328" y="85086"/>
                </a:cubicBezTo>
                <a:cubicBezTo>
                  <a:pt x="11811" y="82754"/>
                  <a:pt x="5480" y="79829"/>
                  <a:pt x="0" y="76200"/>
                </a:cubicBezTo>
                <a:lnTo>
                  <a:pt x="0" y="106636"/>
                </a:lnTo>
                <a:cubicBezTo>
                  <a:pt x="0" y="123001"/>
                  <a:pt x="37137" y="136257"/>
                  <a:pt x="82939" y="136257"/>
                </a:cubicBezTo>
                <a:cubicBezTo>
                  <a:pt x="128740" y="136257"/>
                  <a:pt x="165878" y="123001"/>
                  <a:pt x="165878" y="106636"/>
                </a:cubicBezTo>
                <a:lnTo>
                  <a:pt x="165878" y="76200"/>
                </a:lnTo>
                <a:close/>
                <a:moveTo>
                  <a:pt x="165878" y="47394"/>
                </a:moveTo>
                <a:lnTo>
                  <a:pt x="165878" y="29621"/>
                </a:lnTo>
                <a:cubicBezTo>
                  <a:pt x="165878" y="13255"/>
                  <a:pt x="128740" y="0"/>
                  <a:pt x="82939" y="0"/>
                </a:cubicBezTo>
                <a:cubicBezTo>
                  <a:pt x="37137" y="0"/>
                  <a:pt x="0" y="13255"/>
                  <a:pt x="0" y="29621"/>
                </a:cubicBezTo>
                <a:lnTo>
                  <a:pt x="0" y="47394"/>
                </a:lnTo>
                <a:cubicBezTo>
                  <a:pt x="0" y="63759"/>
                  <a:pt x="37137" y="77015"/>
                  <a:pt x="82939" y="77015"/>
                </a:cubicBezTo>
                <a:cubicBezTo>
                  <a:pt x="128740" y="77015"/>
                  <a:pt x="165878" y="63759"/>
                  <a:pt x="165878" y="47394"/>
                </a:cubicBezTo>
                <a:close/>
                <a:moveTo>
                  <a:pt x="147550" y="144328"/>
                </a:moveTo>
                <a:cubicBezTo>
                  <a:pt x="130184" y="150512"/>
                  <a:pt x="107339" y="154029"/>
                  <a:pt x="82939" y="154029"/>
                </a:cubicBezTo>
                <a:cubicBezTo>
                  <a:pt x="58538" y="154029"/>
                  <a:pt x="35693" y="150512"/>
                  <a:pt x="18328" y="144328"/>
                </a:cubicBezTo>
                <a:cubicBezTo>
                  <a:pt x="11811" y="141996"/>
                  <a:pt x="5480" y="139071"/>
                  <a:pt x="0" y="135442"/>
                </a:cubicBezTo>
                <a:lnTo>
                  <a:pt x="0" y="159953"/>
                </a:lnTo>
                <a:cubicBezTo>
                  <a:pt x="0" y="176319"/>
                  <a:pt x="37137" y="189574"/>
                  <a:pt x="82939" y="189574"/>
                </a:cubicBezTo>
                <a:cubicBezTo>
                  <a:pt x="128740" y="189574"/>
                  <a:pt x="165878" y="176319"/>
                  <a:pt x="165878" y="159953"/>
                </a:cubicBezTo>
                <a:lnTo>
                  <a:pt x="165878" y="135442"/>
                </a:lnTo>
                <a:cubicBezTo>
                  <a:pt x="160398" y="139071"/>
                  <a:pt x="154103" y="141996"/>
                  <a:pt x="147550" y="144328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21" name="Text 19"/>
          <p:cNvSpPr/>
          <p:nvPr/>
        </p:nvSpPr>
        <p:spPr>
          <a:xfrm>
            <a:off x="6252374" y="3400663"/>
            <a:ext cx="2018790" cy="3317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 err="1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APScheduler</a:t>
            </a:r>
            <a:r>
              <a:rPr lang="zh-CN" alt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高效同步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920619" y="3807285"/>
            <a:ext cx="4502391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异步处理 + 多数据源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0731439" y="2476316"/>
            <a:ext cx="4806500" cy="1761462"/>
          </a:xfrm>
          <a:custGeom>
            <a:avLst/>
            <a:gdLst/>
            <a:ahLst/>
            <a:cxnLst/>
            <a:rect l="l" t="t" r="r" b="b"/>
            <a:pathLst>
              <a:path w="4806500" h="1761462">
                <a:moveTo>
                  <a:pt x="94784" y="0"/>
                </a:moveTo>
                <a:lnTo>
                  <a:pt x="4711715" y="0"/>
                </a:lnTo>
                <a:cubicBezTo>
                  <a:pt x="4764063" y="0"/>
                  <a:pt x="4806500" y="42436"/>
                  <a:pt x="4806500" y="94784"/>
                </a:cubicBezTo>
                <a:lnTo>
                  <a:pt x="4806500" y="1666677"/>
                </a:lnTo>
                <a:cubicBezTo>
                  <a:pt x="4806500" y="1719025"/>
                  <a:pt x="4764063" y="1761462"/>
                  <a:pt x="4711715" y="1761462"/>
                </a:cubicBezTo>
                <a:lnTo>
                  <a:pt x="94784" y="1761462"/>
                </a:lnTo>
                <a:cubicBezTo>
                  <a:pt x="42436" y="1761462"/>
                  <a:pt x="0" y="1719025"/>
                  <a:pt x="0" y="1666677"/>
                </a:cubicBezTo>
                <a:lnTo>
                  <a:pt x="0" y="94784"/>
                </a:lnTo>
                <a:cubicBezTo>
                  <a:pt x="0" y="42471"/>
                  <a:pt x="42471" y="0"/>
                  <a:pt x="94784" y="0"/>
                </a:cubicBezTo>
                <a:close/>
              </a:path>
            </a:pathLst>
          </a:custGeom>
          <a:solidFill>
            <a:srgbClr val="1A202C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10924962" y="2669839"/>
            <a:ext cx="4502391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b="1" kern="0" spc="65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Layer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0960507" y="3096381"/>
            <a:ext cx="165878" cy="189574"/>
          </a:xfrm>
          <a:custGeom>
            <a:avLst/>
            <a:gdLst/>
            <a:ahLst/>
            <a:cxnLst/>
            <a:rect l="l" t="t" r="r" b="b"/>
            <a:pathLst>
              <a:path w="165878" h="189574">
                <a:moveTo>
                  <a:pt x="23697" y="11848"/>
                </a:moveTo>
                <a:cubicBezTo>
                  <a:pt x="10627" y="11848"/>
                  <a:pt x="0" y="22475"/>
                  <a:pt x="0" y="35545"/>
                </a:cubicBezTo>
                <a:lnTo>
                  <a:pt x="0" y="59242"/>
                </a:lnTo>
                <a:cubicBezTo>
                  <a:pt x="0" y="72312"/>
                  <a:pt x="10627" y="82939"/>
                  <a:pt x="23697" y="82939"/>
                </a:cubicBezTo>
                <a:lnTo>
                  <a:pt x="142181" y="82939"/>
                </a:lnTo>
                <a:cubicBezTo>
                  <a:pt x="155251" y="82939"/>
                  <a:pt x="165878" y="72312"/>
                  <a:pt x="165878" y="59242"/>
                </a:cubicBezTo>
                <a:lnTo>
                  <a:pt x="165878" y="35545"/>
                </a:lnTo>
                <a:cubicBezTo>
                  <a:pt x="165878" y="22475"/>
                  <a:pt x="155251" y="11848"/>
                  <a:pt x="142181" y="11848"/>
                </a:cubicBezTo>
                <a:lnTo>
                  <a:pt x="23697" y="11848"/>
                </a:lnTo>
                <a:close/>
                <a:moveTo>
                  <a:pt x="103673" y="38507"/>
                </a:moveTo>
                <a:cubicBezTo>
                  <a:pt x="108578" y="38507"/>
                  <a:pt x="112560" y="42489"/>
                  <a:pt x="112560" y="47394"/>
                </a:cubicBezTo>
                <a:cubicBezTo>
                  <a:pt x="112560" y="52298"/>
                  <a:pt x="108578" y="56280"/>
                  <a:pt x="103673" y="56280"/>
                </a:cubicBezTo>
                <a:cubicBezTo>
                  <a:pt x="98769" y="56280"/>
                  <a:pt x="94787" y="52298"/>
                  <a:pt x="94787" y="47394"/>
                </a:cubicBezTo>
                <a:cubicBezTo>
                  <a:pt x="94787" y="42489"/>
                  <a:pt x="98769" y="38507"/>
                  <a:pt x="103673" y="38507"/>
                </a:cubicBezTo>
                <a:close/>
                <a:moveTo>
                  <a:pt x="124408" y="47394"/>
                </a:moveTo>
                <a:cubicBezTo>
                  <a:pt x="124408" y="42489"/>
                  <a:pt x="128390" y="38507"/>
                  <a:pt x="133294" y="38507"/>
                </a:cubicBezTo>
                <a:cubicBezTo>
                  <a:pt x="138199" y="38507"/>
                  <a:pt x="142181" y="42489"/>
                  <a:pt x="142181" y="47394"/>
                </a:cubicBezTo>
                <a:cubicBezTo>
                  <a:pt x="142181" y="52298"/>
                  <a:pt x="138199" y="56280"/>
                  <a:pt x="133294" y="56280"/>
                </a:cubicBezTo>
                <a:cubicBezTo>
                  <a:pt x="128390" y="56280"/>
                  <a:pt x="124408" y="52298"/>
                  <a:pt x="124408" y="47394"/>
                </a:cubicBezTo>
                <a:close/>
                <a:moveTo>
                  <a:pt x="23697" y="106636"/>
                </a:moveTo>
                <a:cubicBezTo>
                  <a:pt x="10627" y="106636"/>
                  <a:pt x="0" y="117262"/>
                  <a:pt x="0" y="130332"/>
                </a:cubicBezTo>
                <a:lnTo>
                  <a:pt x="0" y="154029"/>
                </a:lnTo>
                <a:cubicBezTo>
                  <a:pt x="0" y="167099"/>
                  <a:pt x="10627" y="177726"/>
                  <a:pt x="23697" y="177726"/>
                </a:cubicBezTo>
                <a:lnTo>
                  <a:pt x="142181" y="177726"/>
                </a:lnTo>
                <a:cubicBezTo>
                  <a:pt x="155251" y="177726"/>
                  <a:pt x="165878" y="167099"/>
                  <a:pt x="165878" y="154029"/>
                </a:cubicBezTo>
                <a:lnTo>
                  <a:pt x="165878" y="130332"/>
                </a:lnTo>
                <a:cubicBezTo>
                  <a:pt x="165878" y="117262"/>
                  <a:pt x="155251" y="106636"/>
                  <a:pt x="142181" y="106636"/>
                </a:cubicBezTo>
                <a:lnTo>
                  <a:pt x="23697" y="106636"/>
                </a:lnTo>
                <a:close/>
                <a:moveTo>
                  <a:pt x="103673" y="133294"/>
                </a:moveTo>
                <a:cubicBezTo>
                  <a:pt x="108578" y="133294"/>
                  <a:pt x="112560" y="137276"/>
                  <a:pt x="112560" y="142181"/>
                </a:cubicBezTo>
                <a:cubicBezTo>
                  <a:pt x="112560" y="147085"/>
                  <a:pt x="108578" y="151067"/>
                  <a:pt x="103673" y="151067"/>
                </a:cubicBezTo>
                <a:cubicBezTo>
                  <a:pt x="98769" y="151067"/>
                  <a:pt x="94787" y="147085"/>
                  <a:pt x="94787" y="142181"/>
                </a:cubicBezTo>
                <a:cubicBezTo>
                  <a:pt x="94787" y="137276"/>
                  <a:pt x="98769" y="133294"/>
                  <a:pt x="103673" y="133294"/>
                </a:cubicBezTo>
                <a:close/>
                <a:moveTo>
                  <a:pt x="124408" y="142181"/>
                </a:moveTo>
                <a:cubicBezTo>
                  <a:pt x="124408" y="137276"/>
                  <a:pt x="128390" y="133294"/>
                  <a:pt x="133294" y="133294"/>
                </a:cubicBezTo>
                <a:cubicBezTo>
                  <a:pt x="138199" y="133294"/>
                  <a:pt x="142181" y="137276"/>
                  <a:pt x="142181" y="142181"/>
                </a:cubicBezTo>
                <a:cubicBezTo>
                  <a:pt x="142181" y="147085"/>
                  <a:pt x="138199" y="151067"/>
                  <a:pt x="133294" y="151067"/>
                </a:cubicBezTo>
                <a:cubicBezTo>
                  <a:pt x="128390" y="151067"/>
                  <a:pt x="124408" y="147085"/>
                  <a:pt x="124408" y="142181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6" name="Text 24"/>
          <p:cNvSpPr/>
          <p:nvPr/>
        </p:nvSpPr>
        <p:spPr>
          <a:xfrm>
            <a:off x="11256716" y="3048987"/>
            <a:ext cx="2439413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altLang="zh-CN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 Server</a:t>
            </a:r>
            <a:r>
              <a:rPr 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2019</a:t>
            </a:r>
            <a:r>
              <a:rPr lang="zh-CN" alt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（总院）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10960507" y="3475530"/>
            <a:ext cx="165878" cy="189574"/>
          </a:xfrm>
          <a:custGeom>
            <a:avLst/>
            <a:gdLst/>
            <a:ahLst/>
            <a:cxnLst/>
            <a:rect l="l" t="t" r="r" b="b"/>
            <a:pathLst>
              <a:path w="165878" h="189574">
                <a:moveTo>
                  <a:pt x="23697" y="11848"/>
                </a:moveTo>
                <a:cubicBezTo>
                  <a:pt x="10627" y="11848"/>
                  <a:pt x="0" y="22475"/>
                  <a:pt x="0" y="35545"/>
                </a:cubicBezTo>
                <a:lnTo>
                  <a:pt x="0" y="59242"/>
                </a:lnTo>
                <a:cubicBezTo>
                  <a:pt x="0" y="72312"/>
                  <a:pt x="10627" y="82939"/>
                  <a:pt x="23697" y="82939"/>
                </a:cubicBezTo>
                <a:lnTo>
                  <a:pt x="142181" y="82939"/>
                </a:lnTo>
                <a:cubicBezTo>
                  <a:pt x="155251" y="82939"/>
                  <a:pt x="165878" y="72312"/>
                  <a:pt x="165878" y="59242"/>
                </a:cubicBezTo>
                <a:lnTo>
                  <a:pt x="165878" y="35545"/>
                </a:lnTo>
                <a:cubicBezTo>
                  <a:pt x="165878" y="22475"/>
                  <a:pt x="155251" y="11848"/>
                  <a:pt x="142181" y="11848"/>
                </a:cubicBezTo>
                <a:lnTo>
                  <a:pt x="23697" y="11848"/>
                </a:lnTo>
                <a:close/>
                <a:moveTo>
                  <a:pt x="103673" y="38507"/>
                </a:moveTo>
                <a:cubicBezTo>
                  <a:pt x="108578" y="38507"/>
                  <a:pt x="112560" y="42489"/>
                  <a:pt x="112560" y="47394"/>
                </a:cubicBezTo>
                <a:cubicBezTo>
                  <a:pt x="112560" y="52298"/>
                  <a:pt x="108578" y="56280"/>
                  <a:pt x="103673" y="56280"/>
                </a:cubicBezTo>
                <a:cubicBezTo>
                  <a:pt x="98769" y="56280"/>
                  <a:pt x="94787" y="52298"/>
                  <a:pt x="94787" y="47394"/>
                </a:cubicBezTo>
                <a:cubicBezTo>
                  <a:pt x="94787" y="42489"/>
                  <a:pt x="98769" y="38507"/>
                  <a:pt x="103673" y="38507"/>
                </a:cubicBezTo>
                <a:close/>
                <a:moveTo>
                  <a:pt x="124408" y="47394"/>
                </a:moveTo>
                <a:cubicBezTo>
                  <a:pt x="124408" y="42489"/>
                  <a:pt x="128390" y="38507"/>
                  <a:pt x="133294" y="38507"/>
                </a:cubicBezTo>
                <a:cubicBezTo>
                  <a:pt x="138199" y="38507"/>
                  <a:pt x="142181" y="42489"/>
                  <a:pt x="142181" y="47394"/>
                </a:cubicBezTo>
                <a:cubicBezTo>
                  <a:pt x="142181" y="52298"/>
                  <a:pt x="138199" y="56280"/>
                  <a:pt x="133294" y="56280"/>
                </a:cubicBezTo>
                <a:cubicBezTo>
                  <a:pt x="128390" y="56280"/>
                  <a:pt x="124408" y="52298"/>
                  <a:pt x="124408" y="47394"/>
                </a:cubicBezTo>
                <a:close/>
                <a:moveTo>
                  <a:pt x="23697" y="106636"/>
                </a:moveTo>
                <a:cubicBezTo>
                  <a:pt x="10627" y="106636"/>
                  <a:pt x="0" y="117262"/>
                  <a:pt x="0" y="130332"/>
                </a:cubicBezTo>
                <a:lnTo>
                  <a:pt x="0" y="154029"/>
                </a:lnTo>
                <a:cubicBezTo>
                  <a:pt x="0" y="167099"/>
                  <a:pt x="10627" y="177726"/>
                  <a:pt x="23697" y="177726"/>
                </a:cubicBezTo>
                <a:lnTo>
                  <a:pt x="142181" y="177726"/>
                </a:lnTo>
                <a:cubicBezTo>
                  <a:pt x="155251" y="177726"/>
                  <a:pt x="165878" y="167099"/>
                  <a:pt x="165878" y="154029"/>
                </a:cubicBezTo>
                <a:lnTo>
                  <a:pt x="165878" y="130332"/>
                </a:lnTo>
                <a:cubicBezTo>
                  <a:pt x="165878" y="117262"/>
                  <a:pt x="155251" y="106636"/>
                  <a:pt x="142181" y="106636"/>
                </a:cubicBezTo>
                <a:lnTo>
                  <a:pt x="23697" y="106636"/>
                </a:lnTo>
                <a:close/>
                <a:moveTo>
                  <a:pt x="103673" y="133294"/>
                </a:moveTo>
                <a:cubicBezTo>
                  <a:pt x="108578" y="133294"/>
                  <a:pt x="112560" y="137276"/>
                  <a:pt x="112560" y="142181"/>
                </a:cubicBezTo>
                <a:cubicBezTo>
                  <a:pt x="112560" y="147085"/>
                  <a:pt x="108578" y="151067"/>
                  <a:pt x="103673" y="151067"/>
                </a:cubicBezTo>
                <a:cubicBezTo>
                  <a:pt x="98769" y="151067"/>
                  <a:pt x="94787" y="147085"/>
                  <a:pt x="94787" y="142181"/>
                </a:cubicBezTo>
                <a:cubicBezTo>
                  <a:pt x="94787" y="137276"/>
                  <a:pt x="98769" y="133294"/>
                  <a:pt x="103673" y="133294"/>
                </a:cubicBezTo>
                <a:close/>
                <a:moveTo>
                  <a:pt x="124408" y="142181"/>
                </a:moveTo>
                <a:cubicBezTo>
                  <a:pt x="124408" y="137276"/>
                  <a:pt x="128390" y="133294"/>
                  <a:pt x="133294" y="133294"/>
                </a:cubicBezTo>
                <a:cubicBezTo>
                  <a:pt x="138199" y="133294"/>
                  <a:pt x="142181" y="137276"/>
                  <a:pt x="142181" y="142181"/>
                </a:cubicBezTo>
                <a:cubicBezTo>
                  <a:pt x="142181" y="147085"/>
                  <a:pt x="138199" y="151067"/>
                  <a:pt x="133294" y="151067"/>
                </a:cubicBezTo>
                <a:cubicBezTo>
                  <a:pt x="128390" y="151067"/>
                  <a:pt x="124408" y="147085"/>
                  <a:pt x="124408" y="142181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8" name="Text 26"/>
          <p:cNvSpPr/>
          <p:nvPr/>
        </p:nvSpPr>
        <p:spPr>
          <a:xfrm>
            <a:off x="11256717" y="3428136"/>
            <a:ext cx="4170636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MySQL 8.0</a:t>
            </a:r>
            <a:r>
              <a:rPr lang="zh-CN" alt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（分院</a:t>
            </a:r>
            <a:r>
              <a:rPr lang="en-US" altLang="zh-CN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zh-CN" alt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）</a:t>
            </a:r>
            <a:r>
              <a:rPr 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PostgreSQL 14</a:t>
            </a:r>
            <a:r>
              <a:rPr lang="zh-CN" alt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（分院</a:t>
            </a:r>
            <a:r>
              <a:rPr lang="en-US" altLang="zh-CN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zh-CN" altLang="en-US" sz="1493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）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924962" y="3807285"/>
            <a:ext cx="4502391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多源异构集群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73936" y="4628775"/>
            <a:ext cx="15308128" cy="4514239"/>
          </a:xfrm>
          <a:custGeom>
            <a:avLst/>
            <a:gdLst/>
            <a:ahLst/>
            <a:cxnLst/>
            <a:rect l="l" t="t" r="r" b="b"/>
            <a:pathLst>
              <a:path w="15308128" h="4514239">
                <a:moveTo>
                  <a:pt x="142199" y="0"/>
                </a:moveTo>
                <a:lnTo>
                  <a:pt x="15165930" y="0"/>
                </a:lnTo>
                <a:cubicBezTo>
                  <a:pt x="15244464" y="0"/>
                  <a:pt x="15308128" y="63664"/>
                  <a:pt x="15308128" y="142199"/>
                </a:cubicBezTo>
                <a:lnTo>
                  <a:pt x="15308128" y="4372041"/>
                </a:lnTo>
                <a:cubicBezTo>
                  <a:pt x="15308128" y="4450575"/>
                  <a:pt x="15244464" y="4514239"/>
                  <a:pt x="15165930" y="4514239"/>
                </a:cubicBezTo>
                <a:lnTo>
                  <a:pt x="142199" y="4514239"/>
                </a:lnTo>
                <a:cubicBezTo>
                  <a:pt x="63664" y="4514239"/>
                  <a:pt x="0" y="4450575"/>
                  <a:pt x="0" y="4372041"/>
                </a:cubicBezTo>
                <a:lnTo>
                  <a:pt x="0" y="142199"/>
                </a:lnTo>
                <a:cubicBezTo>
                  <a:pt x="0" y="63664"/>
                  <a:pt x="63664" y="0"/>
                  <a:pt x="142199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31" name="Text 29"/>
          <p:cNvSpPr/>
          <p:nvPr/>
        </p:nvSpPr>
        <p:spPr>
          <a:xfrm>
            <a:off x="651662" y="4865742"/>
            <a:ext cx="14952676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866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三层架构数据流向图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14853" y="5391021"/>
            <a:ext cx="4368109" cy="2424972"/>
          </a:xfrm>
          <a:custGeom>
            <a:avLst/>
            <a:gdLst/>
            <a:ahLst/>
            <a:cxnLst/>
            <a:rect l="l" t="t" r="r" b="b"/>
            <a:pathLst>
              <a:path w="4368109" h="2424972">
                <a:moveTo>
                  <a:pt x="94792" y="0"/>
                </a:moveTo>
                <a:lnTo>
                  <a:pt x="4273317" y="0"/>
                </a:lnTo>
                <a:cubicBezTo>
                  <a:pt x="4325669" y="0"/>
                  <a:pt x="4368109" y="42440"/>
                  <a:pt x="4368109" y="94792"/>
                </a:cubicBezTo>
                <a:lnTo>
                  <a:pt x="4368109" y="2330180"/>
                </a:lnTo>
                <a:cubicBezTo>
                  <a:pt x="4368109" y="2382532"/>
                  <a:pt x="4325669" y="2424972"/>
                  <a:pt x="4273317" y="2424972"/>
                </a:cubicBezTo>
                <a:lnTo>
                  <a:pt x="94792" y="2424972"/>
                </a:lnTo>
                <a:cubicBezTo>
                  <a:pt x="42440" y="2424972"/>
                  <a:pt x="0" y="2382532"/>
                  <a:pt x="0" y="2330180"/>
                </a:cubicBezTo>
                <a:lnTo>
                  <a:pt x="0" y="94792"/>
                </a:lnTo>
                <a:cubicBezTo>
                  <a:pt x="0" y="42475"/>
                  <a:pt x="42475" y="0"/>
                  <a:pt x="94792" y="0"/>
                </a:cubicBezTo>
                <a:close/>
              </a:path>
            </a:pathLst>
          </a:custGeom>
          <a:solidFill>
            <a:srgbClr val="1A202C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2564931" y="5584545"/>
            <a:ext cx="663510" cy="663510"/>
          </a:xfrm>
          <a:custGeom>
            <a:avLst/>
            <a:gdLst/>
            <a:ahLst/>
            <a:cxnLst/>
            <a:rect l="l" t="t" r="r" b="b"/>
            <a:pathLst>
              <a:path w="663510" h="663510">
                <a:moveTo>
                  <a:pt x="331755" y="0"/>
                </a:moveTo>
                <a:lnTo>
                  <a:pt x="331755" y="0"/>
                </a:lnTo>
                <a:cubicBezTo>
                  <a:pt x="514856" y="0"/>
                  <a:pt x="663510" y="148654"/>
                  <a:pt x="663510" y="331755"/>
                </a:cubicBezTo>
                <a:lnTo>
                  <a:pt x="663510" y="331755"/>
                </a:lnTo>
                <a:cubicBezTo>
                  <a:pt x="663510" y="514856"/>
                  <a:pt x="514856" y="663510"/>
                  <a:pt x="331755" y="663510"/>
                </a:cubicBezTo>
                <a:lnTo>
                  <a:pt x="331755" y="663510"/>
                </a:lnTo>
                <a:cubicBezTo>
                  <a:pt x="148654" y="663510"/>
                  <a:pt x="0" y="514856"/>
                  <a:pt x="0" y="331755"/>
                </a:cubicBezTo>
                <a:lnTo>
                  <a:pt x="0" y="331755"/>
                </a:lnTo>
                <a:cubicBezTo>
                  <a:pt x="0" y="148654"/>
                  <a:pt x="148654" y="0"/>
                  <a:pt x="331755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2754505" y="5774119"/>
            <a:ext cx="284362" cy="284362"/>
          </a:xfrm>
          <a:custGeom>
            <a:avLst/>
            <a:gdLst/>
            <a:ahLst/>
            <a:cxnLst/>
            <a:rect l="l" t="t" r="r" b="b"/>
            <a:pathLst>
              <a:path w="284362" h="284362">
                <a:moveTo>
                  <a:pt x="35545" y="17773"/>
                </a:moveTo>
                <a:cubicBezTo>
                  <a:pt x="15940" y="17773"/>
                  <a:pt x="0" y="33712"/>
                  <a:pt x="0" y="53318"/>
                </a:cubicBezTo>
                <a:lnTo>
                  <a:pt x="0" y="195499"/>
                </a:lnTo>
                <a:cubicBezTo>
                  <a:pt x="0" y="215104"/>
                  <a:pt x="15940" y="231044"/>
                  <a:pt x="35545" y="231044"/>
                </a:cubicBezTo>
                <a:lnTo>
                  <a:pt x="115522" y="231044"/>
                </a:lnTo>
                <a:lnTo>
                  <a:pt x="106636" y="257703"/>
                </a:lnTo>
                <a:lnTo>
                  <a:pt x="66647" y="257703"/>
                </a:lnTo>
                <a:cubicBezTo>
                  <a:pt x="59260" y="257703"/>
                  <a:pt x="53318" y="263645"/>
                  <a:pt x="53318" y="271032"/>
                </a:cubicBezTo>
                <a:cubicBezTo>
                  <a:pt x="53318" y="278419"/>
                  <a:pt x="59260" y="284362"/>
                  <a:pt x="66647" y="284362"/>
                </a:cubicBezTo>
                <a:lnTo>
                  <a:pt x="217714" y="284362"/>
                </a:lnTo>
                <a:cubicBezTo>
                  <a:pt x="225101" y="284362"/>
                  <a:pt x="231044" y="278419"/>
                  <a:pt x="231044" y="271032"/>
                </a:cubicBezTo>
                <a:cubicBezTo>
                  <a:pt x="231044" y="263645"/>
                  <a:pt x="225101" y="257703"/>
                  <a:pt x="217714" y="257703"/>
                </a:cubicBezTo>
                <a:lnTo>
                  <a:pt x="177726" y="257703"/>
                </a:lnTo>
                <a:lnTo>
                  <a:pt x="168840" y="231044"/>
                </a:lnTo>
                <a:lnTo>
                  <a:pt x="248816" y="231044"/>
                </a:lnTo>
                <a:cubicBezTo>
                  <a:pt x="268422" y="231044"/>
                  <a:pt x="284362" y="215104"/>
                  <a:pt x="284362" y="195499"/>
                </a:cubicBezTo>
                <a:lnTo>
                  <a:pt x="284362" y="53318"/>
                </a:lnTo>
                <a:cubicBezTo>
                  <a:pt x="284362" y="33712"/>
                  <a:pt x="268422" y="17773"/>
                  <a:pt x="248816" y="17773"/>
                </a:cubicBezTo>
                <a:lnTo>
                  <a:pt x="35545" y="17773"/>
                </a:lnTo>
                <a:close/>
                <a:moveTo>
                  <a:pt x="53318" y="53318"/>
                </a:moveTo>
                <a:lnTo>
                  <a:pt x="231044" y="53318"/>
                </a:lnTo>
                <a:cubicBezTo>
                  <a:pt x="240874" y="53318"/>
                  <a:pt x="248816" y="61260"/>
                  <a:pt x="248816" y="71090"/>
                </a:cubicBezTo>
                <a:lnTo>
                  <a:pt x="248816" y="159953"/>
                </a:lnTo>
                <a:cubicBezTo>
                  <a:pt x="248816" y="169784"/>
                  <a:pt x="240874" y="177726"/>
                  <a:pt x="231044" y="177726"/>
                </a:cubicBezTo>
                <a:lnTo>
                  <a:pt x="53318" y="177726"/>
                </a:lnTo>
                <a:cubicBezTo>
                  <a:pt x="43487" y="177726"/>
                  <a:pt x="35545" y="169784"/>
                  <a:pt x="35545" y="159953"/>
                </a:cubicBezTo>
                <a:lnTo>
                  <a:pt x="35545" y="71090"/>
                </a:lnTo>
                <a:cubicBezTo>
                  <a:pt x="35545" y="61260"/>
                  <a:pt x="43487" y="53318"/>
                  <a:pt x="53318" y="53318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5" name="Text 33"/>
          <p:cNvSpPr/>
          <p:nvPr/>
        </p:nvSpPr>
        <p:spPr>
          <a:xfrm>
            <a:off x="855059" y="6342844"/>
            <a:ext cx="4087697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79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前端展示层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66908" y="6816779"/>
            <a:ext cx="4064000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PC / Mobile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66908" y="7101141"/>
            <a:ext cx="4064000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监控大屏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66908" y="7385502"/>
            <a:ext cx="4064000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冲突处理界面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066503" y="5391021"/>
            <a:ext cx="4368109" cy="2424972"/>
          </a:xfrm>
          <a:custGeom>
            <a:avLst/>
            <a:gdLst/>
            <a:ahLst/>
            <a:cxnLst/>
            <a:rect l="l" t="t" r="r" b="b"/>
            <a:pathLst>
              <a:path w="4368109" h="2424972">
                <a:moveTo>
                  <a:pt x="94792" y="0"/>
                </a:moveTo>
                <a:lnTo>
                  <a:pt x="4273317" y="0"/>
                </a:lnTo>
                <a:cubicBezTo>
                  <a:pt x="4325669" y="0"/>
                  <a:pt x="4368109" y="42440"/>
                  <a:pt x="4368109" y="94792"/>
                </a:cubicBezTo>
                <a:lnTo>
                  <a:pt x="4368109" y="2330180"/>
                </a:lnTo>
                <a:cubicBezTo>
                  <a:pt x="4368109" y="2382532"/>
                  <a:pt x="4325669" y="2424972"/>
                  <a:pt x="4273317" y="2424972"/>
                </a:cubicBezTo>
                <a:lnTo>
                  <a:pt x="94792" y="2424972"/>
                </a:lnTo>
                <a:cubicBezTo>
                  <a:pt x="42440" y="2424972"/>
                  <a:pt x="0" y="2382532"/>
                  <a:pt x="0" y="2330180"/>
                </a:cubicBezTo>
                <a:lnTo>
                  <a:pt x="0" y="94792"/>
                </a:lnTo>
                <a:cubicBezTo>
                  <a:pt x="0" y="42475"/>
                  <a:pt x="42475" y="0"/>
                  <a:pt x="94792" y="0"/>
                </a:cubicBezTo>
                <a:close/>
              </a:path>
            </a:pathLst>
          </a:custGeom>
          <a:solidFill>
            <a:srgbClr val="1A202C"/>
          </a:solidFill>
          <a:ln w="8467">
            <a:solidFill>
              <a:srgbClr val="F6AD55">
                <a:alpha val="3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7916580" y="5584545"/>
            <a:ext cx="663510" cy="663510"/>
          </a:xfrm>
          <a:custGeom>
            <a:avLst/>
            <a:gdLst/>
            <a:ahLst/>
            <a:cxnLst/>
            <a:rect l="l" t="t" r="r" b="b"/>
            <a:pathLst>
              <a:path w="663510" h="663510">
                <a:moveTo>
                  <a:pt x="331755" y="0"/>
                </a:moveTo>
                <a:lnTo>
                  <a:pt x="331755" y="0"/>
                </a:lnTo>
                <a:cubicBezTo>
                  <a:pt x="514856" y="0"/>
                  <a:pt x="663510" y="148654"/>
                  <a:pt x="663510" y="331755"/>
                </a:cubicBezTo>
                <a:lnTo>
                  <a:pt x="663510" y="331755"/>
                </a:lnTo>
                <a:cubicBezTo>
                  <a:pt x="663510" y="514856"/>
                  <a:pt x="514856" y="663510"/>
                  <a:pt x="331755" y="663510"/>
                </a:cubicBezTo>
                <a:lnTo>
                  <a:pt x="331755" y="663510"/>
                </a:lnTo>
                <a:cubicBezTo>
                  <a:pt x="148654" y="663510"/>
                  <a:pt x="0" y="514856"/>
                  <a:pt x="0" y="331755"/>
                </a:cubicBezTo>
                <a:lnTo>
                  <a:pt x="0" y="331755"/>
                </a:lnTo>
                <a:cubicBezTo>
                  <a:pt x="0" y="148654"/>
                  <a:pt x="148654" y="0"/>
                  <a:pt x="331755" y="0"/>
                </a:cubicBezTo>
                <a:close/>
              </a:path>
            </a:pathLst>
          </a:custGeom>
          <a:solidFill>
            <a:srgbClr val="F6AD55">
              <a:alpha val="20000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8070609" y="5774119"/>
            <a:ext cx="355452" cy="284362"/>
          </a:xfrm>
          <a:custGeom>
            <a:avLst/>
            <a:gdLst/>
            <a:ahLst/>
            <a:cxnLst/>
            <a:rect l="l" t="t" r="r" b="b"/>
            <a:pathLst>
              <a:path w="355452" h="284362">
                <a:moveTo>
                  <a:pt x="230988" y="116910"/>
                </a:moveTo>
                <a:cubicBezTo>
                  <a:pt x="237764" y="115078"/>
                  <a:pt x="244873" y="118299"/>
                  <a:pt x="247928" y="124575"/>
                </a:cubicBezTo>
                <a:lnTo>
                  <a:pt x="258258" y="145458"/>
                </a:lnTo>
                <a:cubicBezTo>
                  <a:pt x="263979" y="146235"/>
                  <a:pt x="269588" y="147790"/>
                  <a:pt x="274864" y="149956"/>
                </a:cubicBezTo>
                <a:lnTo>
                  <a:pt x="294303" y="137016"/>
                </a:lnTo>
                <a:cubicBezTo>
                  <a:pt x="300135" y="133128"/>
                  <a:pt x="307855" y="133905"/>
                  <a:pt x="312798" y="138848"/>
                </a:cubicBezTo>
                <a:lnTo>
                  <a:pt x="323461" y="149512"/>
                </a:lnTo>
                <a:cubicBezTo>
                  <a:pt x="328404" y="154455"/>
                  <a:pt x="329182" y="162230"/>
                  <a:pt x="325294" y="168007"/>
                </a:cubicBezTo>
                <a:lnTo>
                  <a:pt x="312353" y="187390"/>
                </a:lnTo>
                <a:cubicBezTo>
                  <a:pt x="313409" y="190000"/>
                  <a:pt x="314353" y="192722"/>
                  <a:pt x="315130" y="195554"/>
                </a:cubicBezTo>
                <a:cubicBezTo>
                  <a:pt x="315908" y="198387"/>
                  <a:pt x="316408" y="201164"/>
                  <a:pt x="316797" y="203996"/>
                </a:cubicBezTo>
                <a:lnTo>
                  <a:pt x="337735" y="214326"/>
                </a:lnTo>
                <a:cubicBezTo>
                  <a:pt x="344011" y="217437"/>
                  <a:pt x="347232" y="224546"/>
                  <a:pt x="345399" y="231266"/>
                </a:cubicBezTo>
                <a:lnTo>
                  <a:pt x="341512" y="245817"/>
                </a:lnTo>
                <a:cubicBezTo>
                  <a:pt x="339679" y="252537"/>
                  <a:pt x="333403" y="257092"/>
                  <a:pt x="326405" y="256647"/>
                </a:cubicBezTo>
                <a:lnTo>
                  <a:pt x="303078" y="255148"/>
                </a:lnTo>
                <a:cubicBezTo>
                  <a:pt x="299579" y="259647"/>
                  <a:pt x="295525" y="263812"/>
                  <a:pt x="290915" y="267366"/>
                </a:cubicBezTo>
                <a:lnTo>
                  <a:pt x="292415" y="290637"/>
                </a:lnTo>
                <a:cubicBezTo>
                  <a:pt x="292859" y="297635"/>
                  <a:pt x="288305" y="303967"/>
                  <a:pt x="281585" y="305744"/>
                </a:cubicBezTo>
                <a:lnTo>
                  <a:pt x="267033" y="309632"/>
                </a:lnTo>
                <a:cubicBezTo>
                  <a:pt x="260257" y="311465"/>
                  <a:pt x="253204" y="308243"/>
                  <a:pt x="250094" y="301967"/>
                </a:cubicBezTo>
                <a:lnTo>
                  <a:pt x="239763" y="281085"/>
                </a:lnTo>
                <a:cubicBezTo>
                  <a:pt x="234043" y="280307"/>
                  <a:pt x="228433" y="278752"/>
                  <a:pt x="223157" y="276586"/>
                </a:cubicBezTo>
                <a:lnTo>
                  <a:pt x="203718" y="289527"/>
                </a:lnTo>
                <a:cubicBezTo>
                  <a:pt x="197887" y="293414"/>
                  <a:pt x="190167" y="292637"/>
                  <a:pt x="185224" y="287694"/>
                </a:cubicBezTo>
                <a:lnTo>
                  <a:pt x="174560" y="277030"/>
                </a:lnTo>
                <a:cubicBezTo>
                  <a:pt x="169617" y="272087"/>
                  <a:pt x="168840" y="264367"/>
                  <a:pt x="172727" y="258536"/>
                </a:cubicBezTo>
                <a:lnTo>
                  <a:pt x="185668" y="239097"/>
                </a:lnTo>
                <a:cubicBezTo>
                  <a:pt x="184613" y="236487"/>
                  <a:pt x="183669" y="233765"/>
                  <a:pt x="182891" y="230933"/>
                </a:cubicBezTo>
                <a:cubicBezTo>
                  <a:pt x="182114" y="228100"/>
                  <a:pt x="181614" y="225268"/>
                  <a:pt x="181225" y="222491"/>
                </a:cubicBezTo>
                <a:lnTo>
                  <a:pt x="160287" y="212160"/>
                </a:lnTo>
                <a:cubicBezTo>
                  <a:pt x="154011" y="209050"/>
                  <a:pt x="150845" y="201941"/>
                  <a:pt x="152622" y="195221"/>
                </a:cubicBezTo>
                <a:lnTo>
                  <a:pt x="156510" y="180670"/>
                </a:lnTo>
                <a:cubicBezTo>
                  <a:pt x="158343" y="173949"/>
                  <a:pt x="164619" y="169395"/>
                  <a:pt x="171617" y="169839"/>
                </a:cubicBezTo>
                <a:lnTo>
                  <a:pt x="194888" y="171339"/>
                </a:lnTo>
                <a:cubicBezTo>
                  <a:pt x="198387" y="166840"/>
                  <a:pt x="202441" y="162675"/>
                  <a:pt x="207051" y="159120"/>
                </a:cubicBezTo>
                <a:lnTo>
                  <a:pt x="205551" y="135905"/>
                </a:lnTo>
                <a:cubicBezTo>
                  <a:pt x="205107" y="128907"/>
                  <a:pt x="209661" y="122575"/>
                  <a:pt x="216381" y="120798"/>
                </a:cubicBezTo>
                <a:lnTo>
                  <a:pt x="230933" y="116910"/>
                </a:lnTo>
                <a:close/>
                <a:moveTo>
                  <a:pt x="249038" y="188834"/>
                </a:moveTo>
                <a:cubicBezTo>
                  <a:pt x="235551" y="188849"/>
                  <a:pt x="224614" y="199812"/>
                  <a:pt x="224629" y="213299"/>
                </a:cubicBezTo>
                <a:cubicBezTo>
                  <a:pt x="224644" y="226786"/>
                  <a:pt x="235607" y="237724"/>
                  <a:pt x="249094" y="237708"/>
                </a:cubicBezTo>
                <a:cubicBezTo>
                  <a:pt x="262581" y="237693"/>
                  <a:pt x="273519" y="226731"/>
                  <a:pt x="273504" y="213243"/>
                </a:cubicBezTo>
                <a:cubicBezTo>
                  <a:pt x="273488" y="199756"/>
                  <a:pt x="262526" y="188818"/>
                  <a:pt x="249038" y="188834"/>
                </a:cubicBezTo>
                <a:close/>
                <a:moveTo>
                  <a:pt x="124908" y="-25270"/>
                </a:moveTo>
                <a:lnTo>
                  <a:pt x="139459" y="-21383"/>
                </a:lnTo>
                <a:cubicBezTo>
                  <a:pt x="146180" y="-19550"/>
                  <a:pt x="150734" y="-13218"/>
                  <a:pt x="150290" y="-6276"/>
                </a:cubicBezTo>
                <a:lnTo>
                  <a:pt x="148790" y="16940"/>
                </a:lnTo>
                <a:cubicBezTo>
                  <a:pt x="153400" y="20494"/>
                  <a:pt x="157454" y="24604"/>
                  <a:pt x="160953" y="29158"/>
                </a:cubicBezTo>
                <a:lnTo>
                  <a:pt x="184280" y="27659"/>
                </a:lnTo>
                <a:cubicBezTo>
                  <a:pt x="191222" y="27214"/>
                  <a:pt x="197553" y="31769"/>
                  <a:pt x="199386" y="38489"/>
                </a:cubicBezTo>
                <a:lnTo>
                  <a:pt x="203274" y="53040"/>
                </a:lnTo>
                <a:cubicBezTo>
                  <a:pt x="205051" y="59760"/>
                  <a:pt x="201886" y="66869"/>
                  <a:pt x="195610" y="69980"/>
                </a:cubicBezTo>
                <a:lnTo>
                  <a:pt x="174671" y="80310"/>
                </a:lnTo>
                <a:cubicBezTo>
                  <a:pt x="174283" y="83142"/>
                  <a:pt x="173727" y="85975"/>
                  <a:pt x="173005" y="88752"/>
                </a:cubicBezTo>
                <a:cubicBezTo>
                  <a:pt x="172283" y="91529"/>
                  <a:pt x="171283" y="94306"/>
                  <a:pt x="170228" y="96916"/>
                </a:cubicBezTo>
                <a:lnTo>
                  <a:pt x="183169" y="116355"/>
                </a:lnTo>
                <a:cubicBezTo>
                  <a:pt x="187057" y="122187"/>
                  <a:pt x="186279" y="129907"/>
                  <a:pt x="181336" y="134850"/>
                </a:cubicBezTo>
                <a:lnTo>
                  <a:pt x="170672" y="145513"/>
                </a:lnTo>
                <a:cubicBezTo>
                  <a:pt x="165729" y="150456"/>
                  <a:pt x="158009" y="151234"/>
                  <a:pt x="152178" y="147346"/>
                </a:cubicBezTo>
                <a:lnTo>
                  <a:pt x="132739" y="134405"/>
                </a:lnTo>
                <a:cubicBezTo>
                  <a:pt x="127463" y="136571"/>
                  <a:pt x="121853" y="138126"/>
                  <a:pt x="116133" y="138904"/>
                </a:cubicBezTo>
                <a:lnTo>
                  <a:pt x="105802" y="159787"/>
                </a:lnTo>
                <a:cubicBezTo>
                  <a:pt x="102692" y="166063"/>
                  <a:pt x="95583" y="169228"/>
                  <a:pt x="88863" y="167451"/>
                </a:cubicBezTo>
                <a:lnTo>
                  <a:pt x="74312" y="163563"/>
                </a:lnTo>
                <a:cubicBezTo>
                  <a:pt x="67536" y="161731"/>
                  <a:pt x="63037" y="155399"/>
                  <a:pt x="63481" y="148457"/>
                </a:cubicBezTo>
                <a:lnTo>
                  <a:pt x="64981" y="125186"/>
                </a:lnTo>
                <a:cubicBezTo>
                  <a:pt x="60371" y="121631"/>
                  <a:pt x="56317" y="117521"/>
                  <a:pt x="52818" y="112967"/>
                </a:cubicBezTo>
                <a:lnTo>
                  <a:pt x="29491" y="114467"/>
                </a:lnTo>
                <a:cubicBezTo>
                  <a:pt x="22549" y="114911"/>
                  <a:pt x="16217" y="110357"/>
                  <a:pt x="14385" y="103636"/>
                </a:cubicBezTo>
                <a:lnTo>
                  <a:pt x="10497" y="89085"/>
                </a:lnTo>
                <a:cubicBezTo>
                  <a:pt x="8720" y="82365"/>
                  <a:pt x="11885" y="75256"/>
                  <a:pt x="18161" y="72146"/>
                </a:cubicBezTo>
                <a:lnTo>
                  <a:pt x="39100" y="61815"/>
                </a:lnTo>
                <a:cubicBezTo>
                  <a:pt x="39488" y="58983"/>
                  <a:pt x="40044" y="56206"/>
                  <a:pt x="40766" y="53373"/>
                </a:cubicBezTo>
                <a:cubicBezTo>
                  <a:pt x="41543" y="50541"/>
                  <a:pt x="42432" y="47819"/>
                  <a:pt x="43543" y="45209"/>
                </a:cubicBezTo>
                <a:lnTo>
                  <a:pt x="30602" y="25826"/>
                </a:lnTo>
                <a:cubicBezTo>
                  <a:pt x="26714" y="19994"/>
                  <a:pt x="27492" y="12274"/>
                  <a:pt x="32435" y="7331"/>
                </a:cubicBezTo>
                <a:lnTo>
                  <a:pt x="43099" y="-3332"/>
                </a:lnTo>
                <a:cubicBezTo>
                  <a:pt x="48042" y="-8275"/>
                  <a:pt x="55762" y="-9053"/>
                  <a:pt x="61593" y="-5165"/>
                </a:cubicBezTo>
                <a:lnTo>
                  <a:pt x="81032" y="7776"/>
                </a:lnTo>
                <a:cubicBezTo>
                  <a:pt x="86308" y="5609"/>
                  <a:pt x="91918" y="4054"/>
                  <a:pt x="97638" y="3277"/>
                </a:cubicBezTo>
                <a:lnTo>
                  <a:pt x="107969" y="-17606"/>
                </a:lnTo>
                <a:cubicBezTo>
                  <a:pt x="111079" y="-23882"/>
                  <a:pt x="118132" y="-27048"/>
                  <a:pt x="124908" y="-25270"/>
                </a:cubicBezTo>
                <a:close/>
                <a:moveTo>
                  <a:pt x="106858" y="46653"/>
                </a:moveTo>
                <a:cubicBezTo>
                  <a:pt x="93370" y="46653"/>
                  <a:pt x="82420" y="57603"/>
                  <a:pt x="82420" y="71090"/>
                </a:cubicBezTo>
                <a:cubicBezTo>
                  <a:pt x="82420" y="84578"/>
                  <a:pt x="93370" y="95528"/>
                  <a:pt x="106858" y="95528"/>
                </a:cubicBezTo>
                <a:cubicBezTo>
                  <a:pt x="120345" y="95528"/>
                  <a:pt x="131295" y="84578"/>
                  <a:pt x="131295" y="71090"/>
                </a:cubicBezTo>
                <a:cubicBezTo>
                  <a:pt x="131295" y="57603"/>
                  <a:pt x="120345" y="46653"/>
                  <a:pt x="106858" y="46653"/>
                </a:cubicBezTo>
                <a:close/>
              </a:path>
            </a:pathLst>
          </a:custGeom>
          <a:solidFill>
            <a:srgbClr val="F6AD55"/>
          </a:solidFill>
          <a:ln/>
        </p:spPr>
      </p:sp>
      <p:sp>
        <p:nvSpPr>
          <p:cNvPr id="44" name="Text 42"/>
          <p:cNvSpPr/>
          <p:nvPr/>
        </p:nvSpPr>
        <p:spPr>
          <a:xfrm>
            <a:off x="6206708" y="6342844"/>
            <a:ext cx="4087697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79" b="1" dirty="0">
                <a:solidFill>
                  <a:srgbClr val="F6AD5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后端服务层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218557" y="6816779"/>
            <a:ext cx="4064000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zh-CN" alt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实时</a:t>
            </a:r>
            <a:r>
              <a:rPr lang="en-US" altLang="zh-CN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定时</a:t>
            </a:r>
            <a:r>
              <a:rPr lang="en-US" sz="1306" dirty="0" err="1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同步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218557" y="7101141"/>
            <a:ext cx="4064000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数据清洗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218557" y="7385502"/>
            <a:ext cx="4064000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冲突检测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0664174" y="6342844"/>
            <a:ext cx="284362" cy="284362"/>
          </a:xfrm>
          <a:custGeom>
            <a:avLst/>
            <a:gdLst/>
            <a:ahLst/>
            <a:cxnLst/>
            <a:rect l="l" t="t" r="r" b="b"/>
            <a:pathLst>
              <a:path w="284362" h="284362">
                <a:moveTo>
                  <a:pt x="279141" y="225823"/>
                </a:moveTo>
                <a:lnTo>
                  <a:pt x="225823" y="279141"/>
                </a:lnTo>
                <a:cubicBezTo>
                  <a:pt x="220713" y="284250"/>
                  <a:pt x="213105" y="285750"/>
                  <a:pt x="206440" y="282973"/>
                </a:cubicBezTo>
                <a:cubicBezTo>
                  <a:pt x="199775" y="280196"/>
                  <a:pt x="195499" y="273753"/>
                  <a:pt x="195499" y="266589"/>
                </a:cubicBezTo>
                <a:lnTo>
                  <a:pt x="195499" y="231044"/>
                </a:lnTo>
                <a:lnTo>
                  <a:pt x="17773" y="231044"/>
                </a:lnTo>
                <a:cubicBezTo>
                  <a:pt x="7942" y="231044"/>
                  <a:pt x="0" y="223102"/>
                  <a:pt x="0" y="213271"/>
                </a:cubicBezTo>
                <a:cubicBezTo>
                  <a:pt x="0" y="203441"/>
                  <a:pt x="7942" y="195499"/>
                  <a:pt x="17773" y="195499"/>
                </a:cubicBezTo>
                <a:lnTo>
                  <a:pt x="195499" y="195499"/>
                </a:lnTo>
                <a:lnTo>
                  <a:pt x="195499" y="159953"/>
                </a:lnTo>
                <a:cubicBezTo>
                  <a:pt x="195499" y="152789"/>
                  <a:pt x="199831" y="146291"/>
                  <a:pt x="206495" y="143514"/>
                </a:cubicBezTo>
                <a:cubicBezTo>
                  <a:pt x="213160" y="140737"/>
                  <a:pt x="220769" y="142292"/>
                  <a:pt x="225879" y="147346"/>
                </a:cubicBezTo>
                <a:lnTo>
                  <a:pt x="279196" y="200664"/>
                </a:lnTo>
                <a:cubicBezTo>
                  <a:pt x="286139" y="207606"/>
                  <a:pt x="286139" y="218881"/>
                  <a:pt x="279196" y="225823"/>
                </a:cubicBezTo>
                <a:close/>
                <a:moveTo>
                  <a:pt x="5221" y="83642"/>
                </a:moveTo>
                <a:cubicBezTo>
                  <a:pt x="-1722" y="76700"/>
                  <a:pt x="-1722" y="65425"/>
                  <a:pt x="5221" y="58483"/>
                </a:cubicBezTo>
                <a:lnTo>
                  <a:pt x="58538" y="5165"/>
                </a:lnTo>
                <a:cubicBezTo>
                  <a:pt x="63648" y="56"/>
                  <a:pt x="71257" y="-1444"/>
                  <a:pt x="77922" y="1333"/>
                </a:cubicBezTo>
                <a:cubicBezTo>
                  <a:pt x="84586" y="4110"/>
                  <a:pt x="88863" y="10608"/>
                  <a:pt x="88863" y="17773"/>
                </a:cubicBezTo>
                <a:lnTo>
                  <a:pt x="88863" y="53318"/>
                </a:lnTo>
                <a:lnTo>
                  <a:pt x="266589" y="53318"/>
                </a:lnTo>
                <a:cubicBezTo>
                  <a:pt x="276419" y="53318"/>
                  <a:pt x="284362" y="61260"/>
                  <a:pt x="284362" y="71090"/>
                </a:cubicBezTo>
                <a:cubicBezTo>
                  <a:pt x="284362" y="80921"/>
                  <a:pt x="276419" y="88863"/>
                  <a:pt x="266589" y="88863"/>
                </a:cubicBezTo>
                <a:lnTo>
                  <a:pt x="88863" y="88863"/>
                </a:lnTo>
                <a:lnTo>
                  <a:pt x="88863" y="124408"/>
                </a:lnTo>
                <a:cubicBezTo>
                  <a:pt x="88863" y="131573"/>
                  <a:pt x="84531" y="138071"/>
                  <a:pt x="77866" y="140848"/>
                </a:cubicBezTo>
                <a:cubicBezTo>
                  <a:pt x="71201" y="143625"/>
                  <a:pt x="63593" y="142070"/>
                  <a:pt x="58483" y="137016"/>
                </a:cubicBezTo>
                <a:lnTo>
                  <a:pt x="5165" y="83698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0" name="Shape 48"/>
          <p:cNvSpPr/>
          <p:nvPr/>
        </p:nvSpPr>
        <p:spPr>
          <a:xfrm>
            <a:off x="11182541" y="5391021"/>
            <a:ext cx="4368109" cy="2424972"/>
          </a:xfrm>
          <a:custGeom>
            <a:avLst/>
            <a:gdLst/>
            <a:ahLst/>
            <a:cxnLst/>
            <a:rect l="l" t="t" r="r" b="b"/>
            <a:pathLst>
              <a:path w="4368109" h="2424972">
                <a:moveTo>
                  <a:pt x="94792" y="0"/>
                </a:moveTo>
                <a:lnTo>
                  <a:pt x="4273317" y="0"/>
                </a:lnTo>
                <a:cubicBezTo>
                  <a:pt x="4325669" y="0"/>
                  <a:pt x="4368109" y="42440"/>
                  <a:pt x="4368109" y="94792"/>
                </a:cubicBezTo>
                <a:lnTo>
                  <a:pt x="4368109" y="2330180"/>
                </a:lnTo>
                <a:cubicBezTo>
                  <a:pt x="4368109" y="2382532"/>
                  <a:pt x="4325669" y="2424972"/>
                  <a:pt x="4273317" y="2424972"/>
                </a:cubicBezTo>
                <a:lnTo>
                  <a:pt x="94792" y="2424972"/>
                </a:lnTo>
                <a:cubicBezTo>
                  <a:pt x="42440" y="2424972"/>
                  <a:pt x="0" y="2382532"/>
                  <a:pt x="0" y="2330180"/>
                </a:cubicBezTo>
                <a:lnTo>
                  <a:pt x="0" y="94792"/>
                </a:lnTo>
                <a:cubicBezTo>
                  <a:pt x="0" y="42475"/>
                  <a:pt x="42475" y="0"/>
                  <a:pt x="94792" y="0"/>
                </a:cubicBezTo>
                <a:close/>
              </a:path>
            </a:pathLst>
          </a:custGeom>
          <a:solidFill>
            <a:srgbClr val="1A202C"/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13032620" y="5584545"/>
            <a:ext cx="663510" cy="663510"/>
          </a:xfrm>
          <a:custGeom>
            <a:avLst/>
            <a:gdLst/>
            <a:ahLst/>
            <a:cxnLst/>
            <a:rect l="l" t="t" r="r" b="b"/>
            <a:pathLst>
              <a:path w="663510" h="663510">
                <a:moveTo>
                  <a:pt x="331755" y="0"/>
                </a:moveTo>
                <a:lnTo>
                  <a:pt x="331755" y="0"/>
                </a:lnTo>
                <a:cubicBezTo>
                  <a:pt x="514856" y="0"/>
                  <a:pt x="663510" y="148654"/>
                  <a:pt x="663510" y="331755"/>
                </a:cubicBezTo>
                <a:lnTo>
                  <a:pt x="663510" y="331755"/>
                </a:lnTo>
                <a:cubicBezTo>
                  <a:pt x="663510" y="514856"/>
                  <a:pt x="514856" y="663510"/>
                  <a:pt x="331755" y="663510"/>
                </a:cubicBezTo>
                <a:lnTo>
                  <a:pt x="331755" y="663510"/>
                </a:lnTo>
                <a:cubicBezTo>
                  <a:pt x="148654" y="663510"/>
                  <a:pt x="0" y="514856"/>
                  <a:pt x="0" y="331755"/>
                </a:cubicBezTo>
                <a:lnTo>
                  <a:pt x="0" y="331755"/>
                </a:lnTo>
                <a:cubicBezTo>
                  <a:pt x="0" y="148654"/>
                  <a:pt x="148654" y="0"/>
                  <a:pt x="331755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13239967" y="5774119"/>
            <a:ext cx="248816" cy="284362"/>
          </a:xfrm>
          <a:custGeom>
            <a:avLst/>
            <a:gdLst/>
            <a:ahLst/>
            <a:cxnLst/>
            <a:rect l="l" t="t" r="r" b="b"/>
            <a:pathLst>
              <a:path w="248816" h="284362">
                <a:moveTo>
                  <a:pt x="248816" y="114300"/>
                </a:moveTo>
                <a:cubicBezTo>
                  <a:pt x="240597" y="119743"/>
                  <a:pt x="231155" y="124130"/>
                  <a:pt x="221324" y="127629"/>
                </a:cubicBezTo>
                <a:cubicBezTo>
                  <a:pt x="195221" y="136960"/>
                  <a:pt x="160953" y="142181"/>
                  <a:pt x="124408" y="142181"/>
                </a:cubicBezTo>
                <a:cubicBezTo>
                  <a:pt x="87863" y="142181"/>
                  <a:pt x="53540" y="136905"/>
                  <a:pt x="27492" y="127629"/>
                </a:cubicBezTo>
                <a:cubicBezTo>
                  <a:pt x="17717" y="124130"/>
                  <a:pt x="8220" y="119743"/>
                  <a:pt x="0" y="114300"/>
                </a:cubicBezTo>
                <a:lnTo>
                  <a:pt x="0" y="159953"/>
                </a:lnTo>
                <a:cubicBezTo>
                  <a:pt x="0" y="184502"/>
                  <a:pt x="55706" y="204385"/>
                  <a:pt x="124408" y="204385"/>
                </a:cubicBezTo>
                <a:cubicBezTo>
                  <a:pt x="193110" y="204385"/>
                  <a:pt x="248816" y="184502"/>
                  <a:pt x="248816" y="159953"/>
                </a:cubicBezTo>
                <a:lnTo>
                  <a:pt x="248816" y="114300"/>
                </a:lnTo>
                <a:close/>
                <a:moveTo>
                  <a:pt x="248816" y="71090"/>
                </a:moveTo>
                <a:lnTo>
                  <a:pt x="248816" y="44431"/>
                </a:lnTo>
                <a:cubicBezTo>
                  <a:pt x="248816" y="19883"/>
                  <a:pt x="193110" y="0"/>
                  <a:pt x="124408" y="0"/>
                </a:cubicBezTo>
                <a:cubicBezTo>
                  <a:pt x="55706" y="0"/>
                  <a:pt x="0" y="19883"/>
                  <a:pt x="0" y="44431"/>
                </a:cubicBezTo>
                <a:lnTo>
                  <a:pt x="0" y="71090"/>
                </a:lnTo>
                <a:cubicBezTo>
                  <a:pt x="0" y="95639"/>
                  <a:pt x="55706" y="115522"/>
                  <a:pt x="124408" y="115522"/>
                </a:cubicBezTo>
                <a:cubicBezTo>
                  <a:pt x="193110" y="115522"/>
                  <a:pt x="248816" y="95639"/>
                  <a:pt x="248816" y="71090"/>
                </a:cubicBezTo>
                <a:close/>
                <a:moveTo>
                  <a:pt x="221324" y="216492"/>
                </a:moveTo>
                <a:cubicBezTo>
                  <a:pt x="195276" y="225767"/>
                  <a:pt x="161009" y="231044"/>
                  <a:pt x="124408" y="231044"/>
                </a:cubicBezTo>
                <a:cubicBezTo>
                  <a:pt x="87808" y="231044"/>
                  <a:pt x="53540" y="225767"/>
                  <a:pt x="27492" y="216492"/>
                </a:cubicBezTo>
                <a:cubicBezTo>
                  <a:pt x="17717" y="212993"/>
                  <a:pt x="8220" y="208606"/>
                  <a:pt x="0" y="203163"/>
                </a:cubicBezTo>
                <a:lnTo>
                  <a:pt x="0" y="239930"/>
                </a:lnTo>
                <a:cubicBezTo>
                  <a:pt x="0" y="264478"/>
                  <a:pt x="55706" y="284362"/>
                  <a:pt x="124408" y="284362"/>
                </a:cubicBezTo>
                <a:cubicBezTo>
                  <a:pt x="193110" y="284362"/>
                  <a:pt x="248816" y="264478"/>
                  <a:pt x="248816" y="239930"/>
                </a:cubicBezTo>
                <a:lnTo>
                  <a:pt x="248816" y="203163"/>
                </a:lnTo>
                <a:cubicBezTo>
                  <a:pt x="240597" y="208606"/>
                  <a:pt x="231155" y="212993"/>
                  <a:pt x="221324" y="216492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3" name="Text 51"/>
          <p:cNvSpPr/>
          <p:nvPr/>
        </p:nvSpPr>
        <p:spPr>
          <a:xfrm>
            <a:off x="11322748" y="6342844"/>
            <a:ext cx="4087697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79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数据存储层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1334596" y="6816779"/>
            <a:ext cx="4064000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SQL </a:t>
            </a:r>
            <a:r>
              <a:rPr lang="en-US" sz="1306" dirty="0" err="1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Server主库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334596" y="7101141"/>
            <a:ext cx="4064000" cy="23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0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PG + MySQL 从库</a:t>
            </a:r>
            <a:endParaRPr lang="en-US" sz="1600" dirty="0"/>
          </a:p>
        </p:txBody>
      </p:sp>
      <p:sp>
        <p:nvSpPr>
          <p:cNvPr id="66" name="Shape 46">
            <a:extLst>
              <a:ext uri="{FF2B5EF4-FFF2-40B4-BE49-F238E27FC236}">
                <a16:creationId xmlns:a16="http://schemas.microsoft.com/office/drawing/2014/main" id="{15E75D25-4F43-127A-7EFB-989D3F37BB74}"/>
              </a:ext>
            </a:extLst>
          </p:cNvPr>
          <p:cNvSpPr/>
          <p:nvPr/>
        </p:nvSpPr>
        <p:spPr>
          <a:xfrm>
            <a:off x="5429018" y="6390237"/>
            <a:ext cx="284362" cy="284362"/>
          </a:xfrm>
          <a:custGeom>
            <a:avLst/>
            <a:gdLst/>
            <a:ahLst/>
            <a:cxnLst/>
            <a:rect l="l" t="t" r="r" b="b"/>
            <a:pathLst>
              <a:path w="284362" h="284362">
                <a:moveTo>
                  <a:pt x="279141" y="225823"/>
                </a:moveTo>
                <a:lnTo>
                  <a:pt x="225823" y="279141"/>
                </a:lnTo>
                <a:cubicBezTo>
                  <a:pt x="220713" y="284250"/>
                  <a:pt x="213105" y="285750"/>
                  <a:pt x="206440" y="282973"/>
                </a:cubicBezTo>
                <a:cubicBezTo>
                  <a:pt x="199775" y="280196"/>
                  <a:pt x="195499" y="273753"/>
                  <a:pt x="195499" y="266589"/>
                </a:cubicBezTo>
                <a:lnTo>
                  <a:pt x="195499" y="231044"/>
                </a:lnTo>
                <a:lnTo>
                  <a:pt x="17773" y="231044"/>
                </a:lnTo>
                <a:cubicBezTo>
                  <a:pt x="7942" y="231044"/>
                  <a:pt x="0" y="223102"/>
                  <a:pt x="0" y="213271"/>
                </a:cubicBezTo>
                <a:cubicBezTo>
                  <a:pt x="0" y="203441"/>
                  <a:pt x="7942" y="195499"/>
                  <a:pt x="17773" y="195499"/>
                </a:cubicBezTo>
                <a:lnTo>
                  <a:pt x="195499" y="195499"/>
                </a:lnTo>
                <a:lnTo>
                  <a:pt x="195499" y="159953"/>
                </a:lnTo>
                <a:cubicBezTo>
                  <a:pt x="195499" y="152789"/>
                  <a:pt x="199831" y="146291"/>
                  <a:pt x="206495" y="143514"/>
                </a:cubicBezTo>
                <a:cubicBezTo>
                  <a:pt x="213160" y="140737"/>
                  <a:pt x="220769" y="142292"/>
                  <a:pt x="225879" y="147346"/>
                </a:cubicBezTo>
                <a:lnTo>
                  <a:pt x="279196" y="200664"/>
                </a:lnTo>
                <a:cubicBezTo>
                  <a:pt x="286139" y="207606"/>
                  <a:pt x="286139" y="218881"/>
                  <a:pt x="279196" y="225823"/>
                </a:cubicBezTo>
                <a:close/>
                <a:moveTo>
                  <a:pt x="5221" y="83642"/>
                </a:moveTo>
                <a:cubicBezTo>
                  <a:pt x="-1722" y="76700"/>
                  <a:pt x="-1722" y="65425"/>
                  <a:pt x="5221" y="58483"/>
                </a:cubicBezTo>
                <a:lnTo>
                  <a:pt x="58538" y="5165"/>
                </a:lnTo>
                <a:cubicBezTo>
                  <a:pt x="63648" y="56"/>
                  <a:pt x="71257" y="-1444"/>
                  <a:pt x="77922" y="1333"/>
                </a:cubicBezTo>
                <a:cubicBezTo>
                  <a:pt x="84586" y="4110"/>
                  <a:pt x="88863" y="10608"/>
                  <a:pt x="88863" y="17773"/>
                </a:cubicBezTo>
                <a:lnTo>
                  <a:pt x="88863" y="53318"/>
                </a:lnTo>
                <a:lnTo>
                  <a:pt x="266589" y="53318"/>
                </a:lnTo>
                <a:cubicBezTo>
                  <a:pt x="276419" y="53318"/>
                  <a:pt x="284362" y="61260"/>
                  <a:pt x="284362" y="71090"/>
                </a:cubicBezTo>
                <a:cubicBezTo>
                  <a:pt x="284362" y="80921"/>
                  <a:pt x="276419" y="88863"/>
                  <a:pt x="266589" y="88863"/>
                </a:cubicBezTo>
                <a:lnTo>
                  <a:pt x="88863" y="88863"/>
                </a:lnTo>
                <a:lnTo>
                  <a:pt x="88863" y="124408"/>
                </a:lnTo>
                <a:cubicBezTo>
                  <a:pt x="88863" y="131573"/>
                  <a:pt x="84531" y="138071"/>
                  <a:pt x="77866" y="140848"/>
                </a:cubicBezTo>
                <a:cubicBezTo>
                  <a:pt x="71201" y="143625"/>
                  <a:pt x="63593" y="142070"/>
                  <a:pt x="58483" y="137016"/>
                </a:cubicBezTo>
                <a:lnTo>
                  <a:pt x="5165" y="83698"/>
                </a:lnTo>
                <a:close/>
              </a:path>
            </a:pathLst>
          </a:custGeom>
          <a:solidFill>
            <a:srgbClr val="4FD1C5"/>
          </a:solidFill>
          <a:ln/>
        </p:spPr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0908" y="430908"/>
            <a:ext cx="64636" cy="430908"/>
          </a:xfrm>
          <a:custGeom>
            <a:avLst/>
            <a:gdLst/>
            <a:ahLst/>
            <a:cxnLst/>
            <a:rect l="l" t="t" r="r" b="b"/>
            <a:pathLst>
              <a:path w="64636" h="430908">
                <a:moveTo>
                  <a:pt x="32318" y="0"/>
                </a:moveTo>
                <a:lnTo>
                  <a:pt x="32318" y="0"/>
                </a:lnTo>
                <a:cubicBezTo>
                  <a:pt x="50155" y="0"/>
                  <a:pt x="64636" y="14481"/>
                  <a:pt x="64636" y="32318"/>
                </a:cubicBezTo>
                <a:lnTo>
                  <a:pt x="64636" y="398590"/>
                </a:lnTo>
                <a:cubicBezTo>
                  <a:pt x="64636" y="416439"/>
                  <a:pt x="50167" y="430908"/>
                  <a:pt x="32318" y="430908"/>
                </a:cubicBezTo>
                <a:lnTo>
                  <a:pt x="32318" y="430908"/>
                </a:lnTo>
                <a:cubicBezTo>
                  <a:pt x="14469" y="430908"/>
                  <a:pt x="0" y="416439"/>
                  <a:pt x="0" y="398590"/>
                </a:cubicBezTo>
                <a:lnTo>
                  <a:pt x="0" y="32318"/>
                </a:lnTo>
                <a:cubicBezTo>
                  <a:pt x="0" y="14481"/>
                  <a:pt x="14481" y="0"/>
                  <a:pt x="32318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624816" y="430908"/>
            <a:ext cx="3684262" cy="430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数据库设计与规范化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89453" y="947997"/>
            <a:ext cx="15221821" cy="258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Database Design and Normalization</a:t>
            </a:r>
            <a:endParaRPr lang="en-US" sz="1600" dirty="0"/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BC6E148A-903B-8F75-38B4-C78872820D10}"/>
              </a:ext>
            </a:extLst>
          </p:cNvPr>
          <p:cNvGrpSpPr/>
          <p:nvPr/>
        </p:nvGrpSpPr>
        <p:grpSpPr>
          <a:xfrm>
            <a:off x="829918" y="1969258"/>
            <a:ext cx="7516061" cy="1597949"/>
            <a:chOff x="9802370" y="7321845"/>
            <a:chExt cx="6018347" cy="1597949"/>
          </a:xfrm>
        </p:grpSpPr>
        <p:sp>
          <p:nvSpPr>
            <p:cNvPr id="71" name="Shape 69"/>
            <p:cNvSpPr/>
            <p:nvPr/>
          </p:nvSpPr>
          <p:spPr>
            <a:xfrm>
              <a:off x="9802370" y="7321845"/>
              <a:ext cx="6018347" cy="1597949"/>
            </a:xfrm>
            <a:custGeom>
              <a:avLst/>
              <a:gdLst/>
              <a:ahLst/>
              <a:cxnLst/>
              <a:rect l="l" t="t" r="r" b="b"/>
              <a:pathLst>
                <a:path w="6018347" h="1816995">
                  <a:moveTo>
                    <a:pt x="129279" y="0"/>
                  </a:moveTo>
                  <a:lnTo>
                    <a:pt x="5889068" y="0"/>
                  </a:lnTo>
                  <a:cubicBezTo>
                    <a:pt x="5960467" y="0"/>
                    <a:pt x="6018347" y="57880"/>
                    <a:pt x="6018347" y="129279"/>
                  </a:cubicBezTo>
                  <a:lnTo>
                    <a:pt x="6018347" y="1687716"/>
                  </a:lnTo>
                  <a:cubicBezTo>
                    <a:pt x="6018347" y="1759115"/>
                    <a:pt x="5960467" y="1816995"/>
                    <a:pt x="5889068" y="1816995"/>
                  </a:cubicBezTo>
                  <a:lnTo>
                    <a:pt x="129279" y="1816995"/>
                  </a:lnTo>
                  <a:cubicBezTo>
                    <a:pt x="57880" y="1816995"/>
                    <a:pt x="0" y="1759115"/>
                    <a:pt x="0" y="1687716"/>
                  </a:cubicBezTo>
                  <a:lnTo>
                    <a:pt x="0" y="129279"/>
                  </a:lnTo>
                  <a:cubicBezTo>
                    <a:pt x="0" y="57880"/>
                    <a:pt x="57880" y="0"/>
                    <a:pt x="129279" y="0"/>
                  </a:cubicBezTo>
                  <a:close/>
                </a:path>
              </a:pathLst>
            </a:custGeom>
            <a:solidFill>
              <a:srgbClr val="2D3748"/>
            </a:solidFill>
            <a:ln w="8467">
              <a:solidFill>
                <a:srgbClr val="4FD1C5">
                  <a:alpha val="30196"/>
                </a:srgbClr>
              </a:solidFill>
              <a:prstDash val="solid"/>
            </a:ln>
          </p:spPr>
        </p:sp>
        <p:sp>
          <p:nvSpPr>
            <p:cNvPr id="72" name="Shape 70"/>
            <p:cNvSpPr/>
            <p:nvPr/>
          </p:nvSpPr>
          <p:spPr>
            <a:xfrm>
              <a:off x="10064505" y="7519342"/>
              <a:ext cx="129272" cy="172363"/>
            </a:xfrm>
            <a:custGeom>
              <a:avLst/>
              <a:gdLst/>
              <a:ahLst/>
              <a:cxnLst/>
              <a:rect l="l" t="t" r="r" b="b"/>
              <a:pathLst>
                <a:path w="129272" h="172363">
                  <a:moveTo>
                    <a:pt x="98604" y="129272"/>
                  </a:moveTo>
                  <a:cubicBezTo>
                    <a:pt x="101061" y="121765"/>
                    <a:pt x="105976" y="114965"/>
                    <a:pt x="111531" y="109107"/>
                  </a:cubicBezTo>
                  <a:cubicBezTo>
                    <a:pt x="122539" y="97527"/>
                    <a:pt x="129272" y="81872"/>
                    <a:pt x="129272" y="64636"/>
                  </a:cubicBezTo>
                  <a:cubicBezTo>
                    <a:pt x="129272" y="28952"/>
                    <a:pt x="100321" y="0"/>
                    <a:pt x="64636" y="0"/>
                  </a:cubicBezTo>
                  <a:cubicBezTo>
                    <a:pt x="28952" y="0"/>
                    <a:pt x="0" y="28952"/>
                    <a:pt x="0" y="64636"/>
                  </a:cubicBezTo>
                  <a:cubicBezTo>
                    <a:pt x="0" y="81872"/>
                    <a:pt x="6733" y="97527"/>
                    <a:pt x="17741" y="109107"/>
                  </a:cubicBezTo>
                  <a:cubicBezTo>
                    <a:pt x="23296" y="114965"/>
                    <a:pt x="28245" y="121765"/>
                    <a:pt x="30669" y="129272"/>
                  </a:cubicBezTo>
                  <a:lnTo>
                    <a:pt x="98570" y="129272"/>
                  </a:lnTo>
                  <a:close/>
                  <a:moveTo>
                    <a:pt x="96954" y="145431"/>
                  </a:moveTo>
                  <a:lnTo>
                    <a:pt x="32318" y="145431"/>
                  </a:lnTo>
                  <a:lnTo>
                    <a:pt x="32318" y="150818"/>
                  </a:lnTo>
                  <a:cubicBezTo>
                    <a:pt x="32318" y="165698"/>
                    <a:pt x="44370" y="177750"/>
                    <a:pt x="59250" y="177750"/>
                  </a:cubicBezTo>
                  <a:lnTo>
                    <a:pt x="70023" y="177750"/>
                  </a:lnTo>
                  <a:cubicBezTo>
                    <a:pt x="84902" y="177750"/>
                    <a:pt x="96954" y="165698"/>
                    <a:pt x="96954" y="150818"/>
                  </a:cubicBezTo>
                  <a:lnTo>
                    <a:pt x="96954" y="145431"/>
                  </a:lnTo>
                  <a:close/>
                  <a:moveTo>
                    <a:pt x="61943" y="37704"/>
                  </a:moveTo>
                  <a:cubicBezTo>
                    <a:pt x="48544" y="37704"/>
                    <a:pt x="37704" y="48544"/>
                    <a:pt x="37704" y="61943"/>
                  </a:cubicBezTo>
                  <a:cubicBezTo>
                    <a:pt x="37704" y="66420"/>
                    <a:pt x="34102" y="70023"/>
                    <a:pt x="29625" y="70023"/>
                  </a:cubicBezTo>
                  <a:cubicBezTo>
                    <a:pt x="25148" y="70023"/>
                    <a:pt x="21545" y="66420"/>
                    <a:pt x="21545" y="61943"/>
                  </a:cubicBezTo>
                  <a:cubicBezTo>
                    <a:pt x="21545" y="39623"/>
                    <a:pt x="39623" y="21545"/>
                    <a:pt x="61943" y="21545"/>
                  </a:cubicBezTo>
                  <a:cubicBezTo>
                    <a:pt x="66420" y="21545"/>
                    <a:pt x="70023" y="25148"/>
                    <a:pt x="70023" y="29625"/>
                  </a:cubicBezTo>
                  <a:cubicBezTo>
                    <a:pt x="70023" y="34102"/>
                    <a:pt x="66420" y="37704"/>
                    <a:pt x="61943" y="37704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73" name="Text 71"/>
            <p:cNvSpPr/>
            <p:nvPr/>
          </p:nvSpPr>
          <p:spPr>
            <a:xfrm>
              <a:off x="10240602" y="7459959"/>
              <a:ext cx="872588" cy="30163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527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设计原则</a:t>
              </a:r>
              <a:endParaRPr lang="en-US" sz="1600" dirty="0"/>
            </a:p>
          </p:txBody>
        </p:sp>
        <p:sp>
          <p:nvSpPr>
            <p:cNvPr id="74" name="Text 72"/>
            <p:cNvSpPr/>
            <p:nvPr/>
          </p:nvSpPr>
          <p:spPr>
            <a:xfrm>
              <a:off x="10021414" y="7864069"/>
              <a:ext cx="5666439" cy="25854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357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• 遵循业务领域模型</a:t>
              </a:r>
              <a:endParaRPr lang="en-US" sz="1600" dirty="0"/>
            </a:p>
          </p:txBody>
        </p:sp>
        <p:sp>
          <p:nvSpPr>
            <p:cNvPr id="75" name="Text 73"/>
            <p:cNvSpPr/>
            <p:nvPr/>
          </p:nvSpPr>
          <p:spPr>
            <a:xfrm>
              <a:off x="10021411" y="8187249"/>
              <a:ext cx="5666439" cy="25854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357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• 平衡范式与性能</a:t>
              </a:r>
              <a:endParaRPr lang="en-US" sz="1600" dirty="0"/>
            </a:p>
          </p:txBody>
        </p:sp>
        <p:sp>
          <p:nvSpPr>
            <p:cNvPr id="76" name="Text 74"/>
            <p:cNvSpPr/>
            <p:nvPr/>
          </p:nvSpPr>
          <p:spPr>
            <a:xfrm>
              <a:off x="10021412" y="8531976"/>
              <a:ext cx="5666439" cy="25854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357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• 预留扩展字段</a:t>
              </a:r>
              <a:endParaRPr lang="en-US" sz="1600" dirty="0"/>
            </a:p>
          </p:txBody>
        </p:sp>
      </p:grpSp>
      <p:pic>
        <p:nvPicPr>
          <p:cNvPr id="81" name="图片 80">
            <a:extLst>
              <a:ext uri="{FF2B5EF4-FFF2-40B4-BE49-F238E27FC236}">
                <a16:creationId xmlns:a16="http://schemas.microsoft.com/office/drawing/2014/main" id="{3038C7BC-F289-793E-09F7-D2BB47D95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450" y="165529"/>
            <a:ext cx="6179097" cy="8836429"/>
          </a:xfrm>
          <a:prstGeom prst="rect">
            <a:avLst/>
          </a:prstGeom>
        </p:spPr>
      </p:pic>
      <p:grpSp>
        <p:nvGrpSpPr>
          <p:cNvPr id="83" name="组合 82">
            <a:extLst>
              <a:ext uri="{FF2B5EF4-FFF2-40B4-BE49-F238E27FC236}">
                <a16:creationId xmlns:a16="http://schemas.microsoft.com/office/drawing/2014/main" id="{90FCE88E-602F-1EE3-EBE2-06F71758FA2C}"/>
              </a:ext>
            </a:extLst>
          </p:cNvPr>
          <p:cNvGrpSpPr/>
          <p:nvPr/>
        </p:nvGrpSpPr>
        <p:grpSpPr>
          <a:xfrm>
            <a:off x="829912" y="4143679"/>
            <a:ext cx="7516062" cy="1597949"/>
            <a:chOff x="9802368" y="7321845"/>
            <a:chExt cx="6063233" cy="1597949"/>
          </a:xfrm>
        </p:grpSpPr>
        <p:sp>
          <p:nvSpPr>
            <p:cNvPr id="84" name="Shape 69">
              <a:extLst>
                <a:ext uri="{FF2B5EF4-FFF2-40B4-BE49-F238E27FC236}">
                  <a16:creationId xmlns:a16="http://schemas.microsoft.com/office/drawing/2014/main" id="{10245E1D-862C-0BC9-EA56-950CE66A803F}"/>
                </a:ext>
              </a:extLst>
            </p:cNvPr>
            <p:cNvSpPr/>
            <p:nvPr/>
          </p:nvSpPr>
          <p:spPr>
            <a:xfrm>
              <a:off x="9802368" y="7321845"/>
              <a:ext cx="6063233" cy="1597949"/>
            </a:xfrm>
            <a:custGeom>
              <a:avLst/>
              <a:gdLst/>
              <a:ahLst/>
              <a:cxnLst/>
              <a:rect l="l" t="t" r="r" b="b"/>
              <a:pathLst>
                <a:path w="6018347" h="1816995">
                  <a:moveTo>
                    <a:pt x="129279" y="0"/>
                  </a:moveTo>
                  <a:lnTo>
                    <a:pt x="5889068" y="0"/>
                  </a:lnTo>
                  <a:cubicBezTo>
                    <a:pt x="5960467" y="0"/>
                    <a:pt x="6018347" y="57880"/>
                    <a:pt x="6018347" y="129279"/>
                  </a:cubicBezTo>
                  <a:lnTo>
                    <a:pt x="6018347" y="1687716"/>
                  </a:lnTo>
                  <a:cubicBezTo>
                    <a:pt x="6018347" y="1759115"/>
                    <a:pt x="5960467" y="1816995"/>
                    <a:pt x="5889068" y="1816995"/>
                  </a:cubicBezTo>
                  <a:lnTo>
                    <a:pt x="129279" y="1816995"/>
                  </a:lnTo>
                  <a:cubicBezTo>
                    <a:pt x="57880" y="1816995"/>
                    <a:pt x="0" y="1759115"/>
                    <a:pt x="0" y="1687716"/>
                  </a:cubicBezTo>
                  <a:lnTo>
                    <a:pt x="0" y="129279"/>
                  </a:lnTo>
                  <a:cubicBezTo>
                    <a:pt x="0" y="57880"/>
                    <a:pt x="57880" y="0"/>
                    <a:pt x="129279" y="0"/>
                  </a:cubicBezTo>
                  <a:close/>
                </a:path>
              </a:pathLst>
            </a:custGeom>
            <a:solidFill>
              <a:srgbClr val="2D3748"/>
            </a:solidFill>
            <a:ln w="8467">
              <a:solidFill>
                <a:srgbClr val="4FD1C5">
                  <a:alpha val="30196"/>
                </a:srgbClr>
              </a:solidFill>
              <a:prstDash val="solid"/>
            </a:ln>
          </p:spPr>
        </p:sp>
        <p:sp>
          <p:nvSpPr>
            <p:cNvPr id="85" name="Shape 70">
              <a:extLst>
                <a:ext uri="{FF2B5EF4-FFF2-40B4-BE49-F238E27FC236}">
                  <a16:creationId xmlns:a16="http://schemas.microsoft.com/office/drawing/2014/main" id="{6842952C-2AF3-2DF2-4C0C-873E4D3E6CA8}"/>
                </a:ext>
              </a:extLst>
            </p:cNvPr>
            <p:cNvSpPr/>
            <p:nvPr/>
          </p:nvSpPr>
          <p:spPr>
            <a:xfrm>
              <a:off x="9958413" y="7490785"/>
              <a:ext cx="129272" cy="172363"/>
            </a:xfrm>
            <a:custGeom>
              <a:avLst/>
              <a:gdLst/>
              <a:ahLst/>
              <a:cxnLst/>
              <a:rect l="l" t="t" r="r" b="b"/>
              <a:pathLst>
                <a:path w="129272" h="172363">
                  <a:moveTo>
                    <a:pt x="98604" y="129272"/>
                  </a:moveTo>
                  <a:cubicBezTo>
                    <a:pt x="101061" y="121765"/>
                    <a:pt x="105976" y="114965"/>
                    <a:pt x="111531" y="109107"/>
                  </a:cubicBezTo>
                  <a:cubicBezTo>
                    <a:pt x="122539" y="97527"/>
                    <a:pt x="129272" y="81872"/>
                    <a:pt x="129272" y="64636"/>
                  </a:cubicBezTo>
                  <a:cubicBezTo>
                    <a:pt x="129272" y="28952"/>
                    <a:pt x="100321" y="0"/>
                    <a:pt x="64636" y="0"/>
                  </a:cubicBezTo>
                  <a:cubicBezTo>
                    <a:pt x="28952" y="0"/>
                    <a:pt x="0" y="28952"/>
                    <a:pt x="0" y="64636"/>
                  </a:cubicBezTo>
                  <a:cubicBezTo>
                    <a:pt x="0" y="81872"/>
                    <a:pt x="6733" y="97527"/>
                    <a:pt x="17741" y="109107"/>
                  </a:cubicBezTo>
                  <a:cubicBezTo>
                    <a:pt x="23296" y="114965"/>
                    <a:pt x="28245" y="121765"/>
                    <a:pt x="30669" y="129272"/>
                  </a:cubicBezTo>
                  <a:lnTo>
                    <a:pt x="98570" y="129272"/>
                  </a:lnTo>
                  <a:close/>
                  <a:moveTo>
                    <a:pt x="96954" y="145431"/>
                  </a:moveTo>
                  <a:lnTo>
                    <a:pt x="32318" y="145431"/>
                  </a:lnTo>
                  <a:lnTo>
                    <a:pt x="32318" y="150818"/>
                  </a:lnTo>
                  <a:cubicBezTo>
                    <a:pt x="32318" y="165698"/>
                    <a:pt x="44370" y="177750"/>
                    <a:pt x="59250" y="177750"/>
                  </a:cubicBezTo>
                  <a:lnTo>
                    <a:pt x="70023" y="177750"/>
                  </a:lnTo>
                  <a:cubicBezTo>
                    <a:pt x="84902" y="177750"/>
                    <a:pt x="96954" y="165698"/>
                    <a:pt x="96954" y="150818"/>
                  </a:cubicBezTo>
                  <a:lnTo>
                    <a:pt x="96954" y="145431"/>
                  </a:lnTo>
                  <a:close/>
                  <a:moveTo>
                    <a:pt x="61943" y="37704"/>
                  </a:moveTo>
                  <a:cubicBezTo>
                    <a:pt x="48544" y="37704"/>
                    <a:pt x="37704" y="48544"/>
                    <a:pt x="37704" y="61943"/>
                  </a:cubicBezTo>
                  <a:cubicBezTo>
                    <a:pt x="37704" y="66420"/>
                    <a:pt x="34102" y="70023"/>
                    <a:pt x="29625" y="70023"/>
                  </a:cubicBezTo>
                  <a:cubicBezTo>
                    <a:pt x="25148" y="70023"/>
                    <a:pt x="21545" y="66420"/>
                    <a:pt x="21545" y="61943"/>
                  </a:cubicBezTo>
                  <a:cubicBezTo>
                    <a:pt x="21545" y="39623"/>
                    <a:pt x="39623" y="21545"/>
                    <a:pt x="61943" y="21545"/>
                  </a:cubicBezTo>
                  <a:cubicBezTo>
                    <a:pt x="66420" y="21545"/>
                    <a:pt x="70023" y="25148"/>
                    <a:pt x="70023" y="29625"/>
                  </a:cubicBezTo>
                  <a:cubicBezTo>
                    <a:pt x="70023" y="34102"/>
                    <a:pt x="66420" y="37704"/>
                    <a:pt x="61943" y="37704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86" name="Text 71">
              <a:extLst>
                <a:ext uri="{FF2B5EF4-FFF2-40B4-BE49-F238E27FC236}">
                  <a16:creationId xmlns:a16="http://schemas.microsoft.com/office/drawing/2014/main" id="{D5E82F1D-5F9F-1E0A-0E1E-B18F3E46BACD}"/>
                </a:ext>
              </a:extLst>
            </p:cNvPr>
            <p:cNvSpPr/>
            <p:nvPr/>
          </p:nvSpPr>
          <p:spPr>
            <a:xfrm>
              <a:off x="10167743" y="7330034"/>
              <a:ext cx="5630530" cy="46256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zh-CN" altLang="en-US" sz="1527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满足</a:t>
              </a:r>
              <a:r>
                <a:rPr lang="en-US" altLang="zh-CN" sz="1527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BCNF</a:t>
              </a:r>
              <a:r>
                <a:rPr lang="zh-CN" altLang="en-US" sz="1527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：满足第一范式且每个属性既不部分依赖也不传递依赖于任何候选键</a:t>
              </a:r>
              <a:endParaRPr lang="en-US" sz="1527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</p:txBody>
        </p:sp>
        <p:sp>
          <p:nvSpPr>
            <p:cNvPr id="89" name="Text 74">
              <a:extLst>
                <a:ext uri="{FF2B5EF4-FFF2-40B4-BE49-F238E27FC236}">
                  <a16:creationId xmlns:a16="http://schemas.microsoft.com/office/drawing/2014/main" id="{B2AFFC35-B501-D4D5-227F-1321A94E7FFA}"/>
                </a:ext>
              </a:extLst>
            </p:cNvPr>
            <p:cNvSpPr/>
            <p:nvPr/>
          </p:nvSpPr>
          <p:spPr>
            <a:xfrm>
              <a:off x="10015852" y="7832088"/>
              <a:ext cx="5666439" cy="25854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357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•</a:t>
              </a:r>
              <a:r>
                <a:rPr lang="zh-CN" altLang="en-US" sz="1357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所有非主属性完全函数依赖每个码</a:t>
              </a:r>
              <a:endParaRPr lang="en-US" sz="135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</p:txBody>
        </p:sp>
      </p:grpSp>
      <p:sp>
        <p:nvSpPr>
          <p:cNvPr id="90" name="Text 74">
            <a:extLst>
              <a:ext uri="{FF2B5EF4-FFF2-40B4-BE49-F238E27FC236}">
                <a16:creationId xmlns:a16="http://schemas.microsoft.com/office/drawing/2014/main" id="{0D744DF6-D6B6-598B-F8E7-03AFE74B1A41}"/>
              </a:ext>
            </a:extLst>
          </p:cNvPr>
          <p:cNvSpPr/>
          <p:nvPr/>
        </p:nvSpPr>
        <p:spPr>
          <a:xfrm>
            <a:off x="1094550" y="4974977"/>
            <a:ext cx="5666439" cy="258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r>
              <a:rPr lang="zh-CN" altLang="en-US" sz="135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主属性对不包含它的码完全依赖</a:t>
            </a:r>
            <a:endParaRPr lang="en-US" sz="1357" dirty="0">
              <a:solidFill>
                <a:srgbClr val="A0AEC0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91" name="Text 74">
            <a:extLst>
              <a:ext uri="{FF2B5EF4-FFF2-40B4-BE49-F238E27FC236}">
                <a16:creationId xmlns:a16="http://schemas.microsoft.com/office/drawing/2014/main" id="{DCF10BD3-6653-BD26-0DF4-4D8A18AB356A}"/>
              </a:ext>
            </a:extLst>
          </p:cNvPr>
          <p:cNvSpPr/>
          <p:nvPr/>
        </p:nvSpPr>
        <p:spPr>
          <a:xfrm>
            <a:off x="1103469" y="5317246"/>
            <a:ext cx="5666439" cy="258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r>
              <a:rPr lang="zh-CN" altLang="en-US" sz="135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不存在属性完全依赖非码属性组</a:t>
            </a:r>
            <a:endParaRPr lang="en-US" sz="1357" dirty="0">
              <a:solidFill>
                <a:srgbClr val="A0AEC0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11A93DD1-23D4-948C-6B51-8F1C2BBD5747}"/>
              </a:ext>
            </a:extLst>
          </p:cNvPr>
          <p:cNvGrpSpPr/>
          <p:nvPr/>
        </p:nvGrpSpPr>
        <p:grpSpPr>
          <a:xfrm>
            <a:off x="829918" y="6237653"/>
            <a:ext cx="7516062" cy="1597949"/>
            <a:chOff x="9802368" y="7321845"/>
            <a:chExt cx="6063233" cy="1597949"/>
          </a:xfrm>
        </p:grpSpPr>
        <p:sp>
          <p:nvSpPr>
            <p:cNvPr id="93" name="Shape 69">
              <a:extLst>
                <a:ext uri="{FF2B5EF4-FFF2-40B4-BE49-F238E27FC236}">
                  <a16:creationId xmlns:a16="http://schemas.microsoft.com/office/drawing/2014/main" id="{FC0ED0AF-7DE2-C71D-BA3C-5C488EC2C768}"/>
                </a:ext>
              </a:extLst>
            </p:cNvPr>
            <p:cNvSpPr/>
            <p:nvPr/>
          </p:nvSpPr>
          <p:spPr>
            <a:xfrm>
              <a:off x="9802368" y="7321845"/>
              <a:ext cx="6063233" cy="1597949"/>
            </a:xfrm>
            <a:custGeom>
              <a:avLst/>
              <a:gdLst/>
              <a:ahLst/>
              <a:cxnLst/>
              <a:rect l="l" t="t" r="r" b="b"/>
              <a:pathLst>
                <a:path w="6018347" h="1816995">
                  <a:moveTo>
                    <a:pt x="129279" y="0"/>
                  </a:moveTo>
                  <a:lnTo>
                    <a:pt x="5889068" y="0"/>
                  </a:lnTo>
                  <a:cubicBezTo>
                    <a:pt x="5960467" y="0"/>
                    <a:pt x="6018347" y="57880"/>
                    <a:pt x="6018347" y="129279"/>
                  </a:cubicBezTo>
                  <a:lnTo>
                    <a:pt x="6018347" y="1687716"/>
                  </a:lnTo>
                  <a:cubicBezTo>
                    <a:pt x="6018347" y="1759115"/>
                    <a:pt x="5960467" y="1816995"/>
                    <a:pt x="5889068" y="1816995"/>
                  </a:cubicBezTo>
                  <a:lnTo>
                    <a:pt x="129279" y="1816995"/>
                  </a:lnTo>
                  <a:cubicBezTo>
                    <a:pt x="57880" y="1816995"/>
                    <a:pt x="0" y="1759115"/>
                    <a:pt x="0" y="1687716"/>
                  </a:cubicBezTo>
                  <a:lnTo>
                    <a:pt x="0" y="129279"/>
                  </a:lnTo>
                  <a:cubicBezTo>
                    <a:pt x="0" y="57880"/>
                    <a:pt x="57880" y="0"/>
                    <a:pt x="129279" y="0"/>
                  </a:cubicBezTo>
                  <a:close/>
                </a:path>
              </a:pathLst>
            </a:custGeom>
            <a:solidFill>
              <a:srgbClr val="2D3748"/>
            </a:solidFill>
            <a:ln w="8467">
              <a:solidFill>
                <a:srgbClr val="4FD1C5">
                  <a:alpha val="30196"/>
                </a:srgbClr>
              </a:solidFill>
              <a:prstDash val="solid"/>
            </a:ln>
          </p:spPr>
        </p:sp>
        <p:sp>
          <p:nvSpPr>
            <p:cNvPr id="94" name="Shape 70">
              <a:extLst>
                <a:ext uri="{FF2B5EF4-FFF2-40B4-BE49-F238E27FC236}">
                  <a16:creationId xmlns:a16="http://schemas.microsoft.com/office/drawing/2014/main" id="{91432236-7888-24B9-6486-1E35102C4A5C}"/>
                </a:ext>
              </a:extLst>
            </p:cNvPr>
            <p:cNvSpPr/>
            <p:nvPr/>
          </p:nvSpPr>
          <p:spPr>
            <a:xfrm>
              <a:off x="9958413" y="7490785"/>
              <a:ext cx="129272" cy="172363"/>
            </a:xfrm>
            <a:custGeom>
              <a:avLst/>
              <a:gdLst/>
              <a:ahLst/>
              <a:cxnLst/>
              <a:rect l="l" t="t" r="r" b="b"/>
              <a:pathLst>
                <a:path w="129272" h="172363">
                  <a:moveTo>
                    <a:pt x="98604" y="129272"/>
                  </a:moveTo>
                  <a:cubicBezTo>
                    <a:pt x="101061" y="121765"/>
                    <a:pt x="105976" y="114965"/>
                    <a:pt x="111531" y="109107"/>
                  </a:cubicBezTo>
                  <a:cubicBezTo>
                    <a:pt x="122539" y="97527"/>
                    <a:pt x="129272" y="81872"/>
                    <a:pt x="129272" y="64636"/>
                  </a:cubicBezTo>
                  <a:cubicBezTo>
                    <a:pt x="129272" y="28952"/>
                    <a:pt x="100321" y="0"/>
                    <a:pt x="64636" y="0"/>
                  </a:cubicBezTo>
                  <a:cubicBezTo>
                    <a:pt x="28952" y="0"/>
                    <a:pt x="0" y="28952"/>
                    <a:pt x="0" y="64636"/>
                  </a:cubicBezTo>
                  <a:cubicBezTo>
                    <a:pt x="0" y="81872"/>
                    <a:pt x="6733" y="97527"/>
                    <a:pt x="17741" y="109107"/>
                  </a:cubicBezTo>
                  <a:cubicBezTo>
                    <a:pt x="23296" y="114965"/>
                    <a:pt x="28245" y="121765"/>
                    <a:pt x="30669" y="129272"/>
                  </a:cubicBezTo>
                  <a:lnTo>
                    <a:pt x="98570" y="129272"/>
                  </a:lnTo>
                  <a:close/>
                  <a:moveTo>
                    <a:pt x="96954" y="145431"/>
                  </a:moveTo>
                  <a:lnTo>
                    <a:pt x="32318" y="145431"/>
                  </a:lnTo>
                  <a:lnTo>
                    <a:pt x="32318" y="150818"/>
                  </a:lnTo>
                  <a:cubicBezTo>
                    <a:pt x="32318" y="165698"/>
                    <a:pt x="44370" y="177750"/>
                    <a:pt x="59250" y="177750"/>
                  </a:cubicBezTo>
                  <a:lnTo>
                    <a:pt x="70023" y="177750"/>
                  </a:lnTo>
                  <a:cubicBezTo>
                    <a:pt x="84902" y="177750"/>
                    <a:pt x="96954" y="165698"/>
                    <a:pt x="96954" y="150818"/>
                  </a:cubicBezTo>
                  <a:lnTo>
                    <a:pt x="96954" y="145431"/>
                  </a:lnTo>
                  <a:close/>
                  <a:moveTo>
                    <a:pt x="61943" y="37704"/>
                  </a:moveTo>
                  <a:cubicBezTo>
                    <a:pt x="48544" y="37704"/>
                    <a:pt x="37704" y="48544"/>
                    <a:pt x="37704" y="61943"/>
                  </a:cubicBezTo>
                  <a:cubicBezTo>
                    <a:pt x="37704" y="66420"/>
                    <a:pt x="34102" y="70023"/>
                    <a:pt x="29625" y="70023"/>
                  </a:cubicBezTo>
                  <a:cubicBezTo>
                    <a:pt x="25148" y="70023"/>
                    <a:pt x="21545" y="66420"/>
                    <a:pt x="21545" y="61943"/>
                  </a:cubicBezTo>
                  <a:cubicBezTo>
                    <a:pt x="21545" y="39623"/>
                    <a:pt x="39623" y="21545"/>
                    <a:pt x="61943" y="21545"/>
                  </a:cubicBezTo>
                  <a:cubicBezTo>
                    <a:pt x="66420" y="21545"/>
                    <a:pt x="70023" y="25148"/>
                    <a:pt x="70023" y="29625"/>
                  </a:cubicBezTo>
                  <a:cubicBezTo>
                    <a:pt x="70023" y="34102"/>
                    <a:pt x="66420" y="37704"/>
                    <a:pt x="61943" y="37704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95" name="Text 71">
              <a:extLst>
                <a:ext uri="{FF2B5EF4-FFF2-40B4-BE49-F238E27FC236}">
                  <a16:creationId xmlns:a16="http://schemas.microsoft.com/office/drawing/2014/main" id="{E016EBD8-1141-F269-D4B4-2D25F932719D}"/>
                </a:ext>
              </a:extLst>
            </p:cNvPr>
            <p:cNvSpPr/>
            <p:nvPr/>
          </p:nvSpPr>
          <p:spPr>
            <a:xfrm>
              <a:off x="10167743" y="7330034"/>
              <a:ext cx="5630530" cy="46256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zh-CN" altLang="en-US" sz="1527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丰富数据表设计契合多重需求</a:t>
              </a:r>
              <a:endParaRPr lang="en-US" sz="1527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</p:txBody>
        </p:sp>
        <p:sp>
          <p:nvSpPr>
            <p:cNvPr id="96" name="Text 74">
              <a:extLst>
                <a:ext uri="{FF2B5EF4-FFF2-40B4-BE49-F238E27FC236}">
                  <a16:creationId xmlns:a16="http://schemas.microsoft.com/office/drawing/2014/main" id="{6350438C-E841-35F7-EFDA-2D772D7A8CA2}"/>
                </a:ext>
              </a:extLst>
            </p:cNvPr>
            <p:cNvSpPr/>
            <p:nvPr/>
          </p:nvSpPr>
          <p:spPr>
            <a:xfrm>
              <a:off x="10015852" y="7832088"/>
              <a:ext cx="5666439" cy="25854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357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•</a:t>
              </a:r>
              <a:r>
                <a:rPr lang="zh-CN" altLang="en-US" sz="1357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既包含用户表，药品表，库存表，处方表等支持业务系统</a:t>
              </a:r>
              <a:endParaRPr lang="en-US" sz="135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</p:txBody>
        </p:sp>
      </p:grpSp>
      <p:sp>
        <p:nvSpPr>
          <p:cNvPr id="97" name="Text 74">
            <a:extLst>
              <a:ext uri="{FF2B5EF4-FFF2-40B4-BE49-F238E27FC236}">
                <a16:creationId xmlns:a16="http://schemas.microsoft.com/office/drawing/2014/main" id="{2DB35DC7-904C-1446-A443-52A1C54F22F9}"/>
              </a:ext>
            </a:extLst>
          </p:cNvPr>
          <p:cNvSpPr/>
          <p:nvPr/>
        </p:nvSpPr>
        <p:spPr>
          <a:xfrm>
            <a:off x="1094549" y="7168012"/>
            <a:ext cx="7024191" cy="258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r>
              <a:rPr lang="zh-CN" altLang="en-US" sz="135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也拥有审计日志表，同步日志表，管理员操作表等强化同步逻辑</a:t>
            </a:r>
            <a:endParaRPr lang="en-US" sz="1357" dirty="0">
              <a:solidFill>
                <a:srgbClr val="A0AEC0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A3009A-E2F1-7CE5-1D0F-561D6CE67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C42F262F-085B-4A71-EBFD-D98FD17D7F43}"/>
              </a:ext>
            </a:extLst>
          </p:cNvPr>
          <p:cNvSpPr/>
          <p:nvPr/>
        </p:nvSpPr>
        <p:spPr>
          <a:xfrm>
            <a:off x="430908" y="430908"/>
            <a:ext cx="64636" cy="430908"/>
          </a:xfrm>
          <a:custGeom>
            <a:avLst/>
            <a:gdLst/>
            <a:ahLst/>
            <a:cxnLst/>
            <a:rect l="l" t="t" r="r" b="b"/>
            <a:pathLst>
              <a:path w="64636" h="430908">
                <a:moveTo>
                  <a:pt x="32318" y="0"/>
                </a:moveTo>
                <a:lnTo>
                  <a:pt x="32318" y="0"/>
                </a:lnTo>
                <a:cubicBezTo>
                  <a:pt x="50155" y="0"/>
                  <a:pt x="64636" y="14481"/>
                  <a:pt x="64636" y="32318"/>
                </a:cubicBezTo>
                <a:lnTo>
                  <a:pt x="64636" y="398590"/>
                </a:lnTo>
                <a:cubicBezTo>
                  <a:pt x="64636" y="416439"/>
                  <a:pt x="50167" y="430908"/>
                  <a:pt x="32318" y="430908"/>
                </a:cubicBezTo>
                <a:lnTo>
                  <a:pt x="32318" y="430908"/>
                </a:lnTo>
                <a:cubicBezTo>
                  <a:pt x="14469" y="430908"/>
                  <a:pt x="0" y="416439"/>
                  <a:pt x="0" y="398590"/>
                </a:cubicBezTo>
                <a:lnTo>
                  <a:pt x="0" y="32318"/>
                </a:lnTo>
                <a:cubicBezTo>
                  <a:pt x="0" y="14481"/>
                  <a:pt x="14481" y="0"/>
                  <a:pt x="32318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6F03EFB9-1A3E-3383-2802-F363D2B0C2DE}"/>
              </a:ext>
            </a:extLst>
          </p:cNvPr>
          <p:cNvSpPr/>
          <p:nvPr/>
        </p:nvSpPr>
        <p:spPr>
          <a:xfrm>
            <a:off x="691318" y="459868"/>
            <a:ext cx="8768566" cy="430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054" b="1" dirty="0" err="1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数据库</a:t>
            </a:r>
            <a:r>
              <a:rPr lang="zh-CN" altLang="en-US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详细设计：存储过程 </a:t>
            </a:r>
            <a:r>
              <a:rPr lang="en-US" altLang="zh-CN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—— </a:t>
            </a:r>
            <a:r>
              <a:rPr lang="zh-CN" altLang="en-US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业务核验盾牌</a:t>
            </a:r>
            <a:endParaRPr lang="en-US" sz="1600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FACE461-12F2-3C11-CB24-A2B5B917BD18}"/>
              </a:ext>
            </a:extLst>
          </p:cNvPr>
          <p:cNvGrpSpPr/>
          <p:nvPr/>
        </p:nvGrpSpPr>
        <p:grpSpPr>
          <a:xfrm>
            <a:off x="273710" y="1139606"/>
            <a:ext cx="6241497" cy="3599800"/>
            <a:chOff x="611939" y="1245431"/>
            <a:chExt cx="5838737" cy="3326569"/>
          </a:xfrm>
        </p:grpSpPr>
        <p:sp>
          <p:nvSpPr>
            <p:cNvPr id="71" name="Shape 69">
              <a:extLst>
                <a:ext uri="{FF2B5EF4-FFF2-40B4-BE49-F238E27FC236}">
                  <a16:creationId xmlns:a16="http://schemas.microsoft.com/office/drawing/2014/main" id="{6A86B500-937C-020E-E7E9-D5BDE6C7E6F3}"/>
                </a:ext>
              </a:extLst>
            </p:cNvPr>
            <p:cNvSpPr/>
            <p:nvPr/>
          </p:nvSpPr>
          <p:spPr>
            <a:xfrm>
              <a:off x="611939" y="1245431"/>
              <a:ext cx="5838737" cy="3326569"/>
            </a:xfrm>
            <a:custGeom>
              <a:avLst/>
              <a:gdLst/>
              <a:ahLst/>
              <a:cxnLst/>
              <a:rect l="l" t="t" r="r" b="b"/>
              <a:pathLst>
                <a:path w="6018347" h="1816995">
                  <a:moveTo>
                    <a:pt x="129279" y="0"/>
                  </a:moveTo>
                  <a:lnTo>
                    <a:pt x="5889068" y="0"/>
                  </a:lnTo>
                  <a:cubicBezTo>
                    <a:pt x="5960467" y="0"/>
                    <a:pt x="6018347" y="57880"/>
                    <a:pt x="6018347" y="129279"/>
                  </a:cubicBezTo>
                  <a:lnTo>
                    <a:pt x="6018347" y="1687716"/>
                  </a:lnTo>
                  <a:cubicBezTo>
                    <a:pt x="6018347" y="1759115"/>
                    <a:pt x="5960467" y="1816995"/>
                    <a:pt x="5889068" y="1816995"/>
                  </a:cubicBezTo>
                  <a:lnTo>
                    <a:pt x="129279" y="1816995"/>
                  </a:lnTo>
                  <a:cubicBezTo>
                    <a:pt x="57880" y="1816995"/>
                    <a:pt x="0" y="1759115"/>
                    <a:pt x="0" y="1687716"/>
                  </a:cubicBezTo>
                  <a:lnTo>
                    <a:pt x="0" y="129279"/>
                  </a:lnTo>
                  <a:cubicBezTo>
                    <a:pt x="0" y="57880"/>
                    <a:pt x="57880" y="0"/>
                    <a:pt x="129279" y="0"/>
                  </a:cubicBezTo>
                  <a:close/>
                </a:path>
              </a:pathLst>
            </a:custGeom>
            <a:solidFill>
              <a:srgbClr val="2D3748"/>
            </a:solidFill>
            <a:ln w="8467">
              <a:solidFill>
                <a:srgbClr val="4FD1C5">
                  <a:alpha val="30196"/>
                </a:srgbClr>
              </a:solidFill>
              <a:prstDash val="solid"/>
            </a:ln>
          </p:spPr>
        </p: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1788ED6C-49EB-B7AE-B992-7231F8B0B17E}"/>
                </a:ext>
              </a:extLst>
            </p:cNvPr>
            <p:cNvGrpSpPr/>
            <p:nvPr/>
          </p:nvGrpSpPr>
          <p:grpSpPr>
            <a:xfrm>
              <a:off x="851160" y="1357066"/>
              <a:ext cx="5372850" cy="338730"/>
              <a:chOff x="939985" y="1443249"/>
              <a:chExt cx="6694540" cy="267689"/>
            </a:xfrm>
          </p:grpSpPr>
          <p:sp>
            <p:nvSpPr>
              <p:cNvPr id="72" name="Shape 70">
                <a:extLst>
                  <a:ext uri="{FF2B5EF4-FFF2-40B4-BE49-F238E27FC236}">
                    <a16:creationId xmlns:a16="http://schemas.microsoft.com/office/drawing/2014/main" id="{77146D82-A63B-1C7F-5177-C1D339DF4FC4}"/>
                  </a:ext>
                </a:extLst>
              </p:cNvPr>
              <p:cNvSpPr/>
              <p:nvPr/>
            </p:nvSpPr>
            <p:spPr>
              <a:xfrm>
                <a:off x="939985" y="1490911"/>
                <a:ext cx="161442" cy="172363"/>
              </a:xfrm>
              <a:custGeom>
                <a:avLst/>
                <a:gdLst/>
                <a:ahLst/>
                <a:cxnLst/>
                <a:rect l="l" t="t" r="r" b="b"/>
                <a:pathLst>
                  <a:path w="129272" h="172363">
                    <a:moveTo>
                      <a:pt x="98604" y="129272"/>
                    </a:moveTo>
                    <a:cubicBezTo>
                      <a:pt x="101061" y="121765"/>
                      <a:pt x="105976" y="114965"/>
                      <a:pt x="111531" y="109107"/>
                    </a:cubicBezTo>
                    <a:cubicBezTo>
                      <a:pt x="122539" y="97527"/>
                      <a:pt x="129272" y="81872"/>
                      <a:pt x="129272" y="64636"/>
                    </a:cubicBezTo>
                    <a:cubicBezTo>
                      <a:pt x="129272" y="28952"/>
                      <a:pt x="100321" y="0"/>
                      <a:pt x="64636" y="0"/>
                    </a:cubicBezTo>
                    <a:cubicBezTo>
                      <a:pt x="28952" y="0"/>
                      <a:pt x="0" y="28952"/>
                      <a:pt x="0" y="64636"/>
                    </a:cubicBezTo>
                    <a:cubicBezTo>
                      <a:pt x="0" y="81872"/>
                      <a:pt x="6733" y="97527"/>
                      <a:pt x="17741" y="109107"/>
                    </a:cubicBezTo>
                    <a:cubicBezTo>
                      <a:pt x="23296" y="114965"/>
                      <a:pt x="28245" y="121765"/>
                      <a:pt x="30669" y="129272"/>
                    </a:cubicBezTo>
                    <a:lnTo>
                      <a:pt x="98570" y="129272"/>
                    </a:lnTo>
                    <a:close/>
                    <a:moveTo>
                      <a:pt x="96954" y="145431"/>
                    </a:moveTo>
                    <a:lnTo>
                      <a:pt x="32318" y="145431"/>
                    </a:lnTo>
                    <a:lnTo>
                      <a:pt x="32318" y="150818"/>
                    </a:lnTo>
                    <a:cubicBezTo>
                      <a:pt x="32318" y="165698"/>
                      <a:pt x="44370" y="177750"/>
                      <a:pt x="59250" y="177750"/>
                    </a:cubicBezTo>
                    <a:lnTo>
                      <a:pt x="70023" y="177750"/>
                    </a:lnTo>
                    <a:cubicBezTo>
                      <a:pt x="84902" y="177750"/>
                      <a:pt x="96954" y="165698"/>
                      <a:pt x="96954" y="150818"/>
                    </a:cubicBezTo>
                    <a:lnTo>
                      <a:pt x="96954" y="145431"/>
                    </a:lnTo>
                    <a:close/>
                    <a:moveTo>
                      <a:pt x="61943" y="37704"/>
                    </a:moveTo>
                    <a:cubicBezTo>
                      <a:pt x="48544" y="37704"/>
                      <a:pt x="37704" y="48544"/>
                      <a:pt x="37704" y="61943"/>
                    </a:cubicBezTo>
                    <a:cubicBezTo>
                      <a:pt x="37704" y="66420"/>
                      <a:pt x="34102" y="70023"/>
                      <a:pt x="29625" y="70023"/>
                    </a:cubicBezTo>
                    <a:cubicBezTo>
                      <a:pt x="25148" y="70023"/>
                      <a:pt x="21545" y="66420"/>
                      <a:pt x="21545" y="61943"/>
                    </a:cubicBezTo>
                    <a:cubicBezTo>
                      <a:pt x="21545" y="39623"/>
                      <a:pt x="39623" y="21545"/>
                      <a:pt x="61943" y="21545"/>
                    </a:cubicBezTo>
                    <a:cubicBezTo>
                      <a:pt x="66420" y="21545"/>
                      <a:pt x="70023" y="25148"/>
                      <a:pt x="70023" y="29625"/>
                    </a:cubicBezTo>
                    <a:cubicBezTo>
                      <a:pt x="70023" y="34102"/>
                      <a:pt x="66420" y="37704"/>
                      <a:pt x="61943" y="37704"/>
                    </a:cubicBezTo>
                    <a:close/>
                  </a:path>
                </a:pathLst>
              </a:custGeom>
              <a:solidFill>
                <a:srgbClr val="4FD1C5"/>
              </a:solidFill>
              <a:ln/>
            </p:spPr>
          </p:sp>
          <p:sp>
            <p:nvSpPr>
              <p:cNvPr id="73" name="Text 71">
                <a:extLst>
                  <a:ext uri="{FF2B5EF4-FFF2-40B4-BE49-F238E27FC236}">
                    <a16:creationId xmlns:a16="http://schemas.microsoft.com/office/drawing/2014/main" id="{0EFD8C17-50F1-FD2F-E34F-B5384507D8CC}"/>
                  </a:ext>
                </a:extLst>
              </p:cNvPr>
              <p:cNvSpPr/>
              <p:nvPr/>
            </p:nvSpPr>
            <p:spPr>
              <a:xfrm>
                <a:off x="1214396" y="1443249"/>
                <a:ext cx="6420129" cy="26768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30000"/>
                  </a:lnSpc>
                </a:pPr>
                <a:r>
                  <a:rPr lang="en-US" sz="1527" b="1" dirty="0">
                    <a:solidFill>
                      <a:srgbClr val="E2E8F0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MySQL – </a:t>
                </a:r>
                <a:r>
                  <a:rPr lang="zh-CN" altLang="en-US" sz="1527" b="1" dirty="0">
                    <a:solidFill>
                      <a:srgbClr val="E2E8F0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分院</a:t>
                </a:r>
                <a:r>
                  <a:rPr lang="en-US" altLang="zh-CN" sz="1527" b="1" dirty="0">
                    <a:solidFill>
                      <a:srgbClr val="E2E8F0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1</a:t>
                </a:r>
                <a:endParaRPr lang="en-US" sz="1600" dirty="0"/>
              </a:p>
            </p:txBody>
          </p:sp>
        </p:grpSp>
        <p:pic>
          <p:nvPicPr>
            <p:cNvPr id="7" name="图片 6" descr="文本, 信件&#10;&#10;AI 生成的内容可能不正确。">
              <a:extLst>
                <a:ext uri="{FF2B5EF4-FFF2-40B4-BE49-F238E27FC236}">
                  <a16:creationId xmlns:a16="http://schemas.microsoft.com/office/drawing/2014/main" id="{E5AFD70F-E3E3-13E5-386F-F85304797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1160" y="1784052"/>
              <a:ext cx="5372850" cy="2591162"/>
            </a:xfrm>
            <a:prstGeom prst="rect">
              <a:avLst/>
            </a:prstGeom>
          </p:spPr>
        </p:pic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913DA6E7-DC11-E846-F5F2-BFB5847BFB6E}"/>
              </a:ext>
            </a:extLst>
          </p:cNvPr>
          <p:cNvGrpSpPr/>
          <p:nvPr/>
        </p:nvGrpSpPr>
        <p:grpSpPr>
          <a:xfrm>
            <a:off x="6726746" y="1139606"/>
            <a:ext cx="4549566" cy="3599800"/>
            <a:chOff x="7461581" y="1236100"/>
            <a:chExt cx="4549566" cy="3599800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F53D1324-27AE-66B2-5D85-E7764739C277}"/>
                </a:ext>
              </a:extLst>
            </p:cNvPr>
            <p:cNvGrpSpPr/>
            <p:nvPr/>
          </p:nvGrpSpPr>
          <p:grpSpPr>
            <a:xfrm>
              <a:off x="7461581" y="1236100"/>
              <a:ext cx="4549566" cy="3599800"/>
              <a:chOff x="642987" y="1245431"/>
              <a:chExt cx="5838737" cy="3326569"/>
            </a:xfrm>
          </p:grpSpPr>
          <p:sp>
            <p:nvSpPr>
              <p:cNvPr id="23" name="Shape 69">
                <a:extLst>
                  <a:ext uri="{FF2B5EF4-FFF2-40B4-BE49-F238E27FC236}">
                    <a16:creationId xmlns:a16="http://schemas.microsoft.com/office/drawing/2014/main" id="{65E67E72-FD6A-4D38-99AF-FB551A12655E}"/>
                  </a:ext>
                </a:extLst>
              </p:cNvPr>
              <p:cNvSpPr/>
              <p:nvPr/>
            </p:nvSpPr>
            <p:spPr>
              <a:xfrm>
                <a:off x="642987" y="1245431"/>
                <a:ext cx="5838737" cy="3326569"/>
              </a:xfrm>
              <a:custGeom>
                <a:avLst/>
                <a:gdLst/>
                <a:ahLst/>
                <a:cxnLst/>
                <a:rect l="l" t="t" r="r" b="b"/>
                <a:pathLst>
                  <a:path w="6018347" h="1816995">
                    <a:moveTo>
                      <a:pt x="129279" y="0"/>
                    </a:moveTo>
                    <a:lnTo>
                      <a:pt x="5889068" y="0"/>
                    </a:lnTo>
                    <a:cubicBezTo>
                      <a:pt x="5960467" y="0"/>
                      <a:pt x="6018347" y="57880"/>
                      <a:pt x="6018347" y="129279"/>
                    </a:cubicBezTo>
                    <a:lnTo>
                      <a:pt x="6018347" y="1687716"/>
                    </a:lnTo>
                    <a:cubicBezTo>
                      <a:pt x="6018347" y="1759115"/>
                      <a:pt x="5960467" y="1816995"/>
                      <a:pt x="5889068" y="1816995"/>
                    </a:cubicBezTo>
                    <a:lnTo>
                      <a:pt x="129279" y="1816995"/>
                    </a:lnTo>
                    <a:cubicBezTo>
                      <a:pt x="57880" y="1816995"/>
                      <a:pt x="0" y="1759115"/>
                      <a:pt x="0" y="1687716"/>
                    </a:cubicBezTo>
                    <a:lnTo>
                      <a:pt x="0" y="129279"/>
                    </a:lnTo>
                    <a:cubicBezTo>
                      <a:pt x="0" y="57880"/>
                      <a:pt x="57880" y="0"/>
                      <a:pt x="129279" y="0"/>
                    </a:cubicBezTo>
                    <a:close/>
                  </a:path>
                </a:pathLst>
              </a:custGeom>
              <a:solidFill>
                <a:srgbClr val="2D3748"/>
              </a:solidFill>
              <a:ln w="8467">
                <a:solidFill>
                  <a:srgbClr val="4FD1C5">
                    <a:alpha val="30196"/>
                  </a:srgbClr>
                </a:solidFill>
                <a:prstDash val="solid"/>
              </a:ln>
            </p:spPr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DA23AD06-BB2B-24D1-C00D-E0C63C2F5D31}"/>
                  </a:ext>
                </a:extLst>
              </p:cNvPr>
              <p:cNvGrpSpPr/>
              <p:nvPr/>
            </p:nvGrpSpPr>
            <p:grpSpPr>
              <a:xfrm>
                <a:off x="851160" y="1357066"/>
                <a:ext cx="5463975" cy="338730"/>
                <a:chOff x="939985" y="1443249"/>
                <a:chExt cx="6808081" cy="267689"/>
              </a:xfrm>
            </p:grpSpPr>
            <p:sp>
              <p:nvSpPr>
                <p:cNvPr id="26" name="Shape 70">
                  <a:extLst>
                    <a:ext uri="{FF2B5EF4-FFF2-40B4-BE49-F238E27FC236}">
                      <a16:creationId xmlns:a16="http://schemas.microsoft.com/office/drawing/2014/main" id="{44450BF2-7A57-B632-7841-5A7C08B33387}"/>
                    </a:ext>
                  </a:extLst>
                </p:cNvPr>
                <p:cNvSpPr/>
                <p:nvPr/>
              </p:nvSpPr>
              <p:spPr>
                <a:xfrm>
                  <a:off x="939985" y="1490911"/>
                  <a:ext cx="274412" cy="171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72" h="172363">
                      <a:moveTo>
                        <a:pt x="98604" y="129272"/>
                      </a:moveTo>
                      <a:cubicBezTo>
                        <a:pt x="101061" y="121765"/>
                        <a:pt x="105976" y="114965"/>
                        <a:pt x="111531" y="109107"/>
                      </a:cubicBezTo>
                      <a:cubicBezTo>
                        <a:pt x="122539" y="97527"/>
                        <a:pt x="129272" y="81872"/>
                        <a:pt x="129272" y="64636"/>
                      </a:cubicBezTo>
                      <a:cubicBezTo>
                        <a:pt x="129272" y="28952"/>
                        <a:pt x="100321" y="0"/>
                        <a:pt x="64636" y="0"/>
                      </a:cubicBezTo>
                      <a:cubicBezTo>
                        <a:pt x="28952" y="0"/>
                        <a:pt x="0" y="28952"/>
                        <a:pt x="0" y="64636"/>
                      </a:cubicBezTo>
                      <a:cubicBezTo>
                        <a:pt x="0" y="81872"/>
                        <a:pt x="6733" y="97527"/>
                        <a:pt x="17741" y="109107"/>
                      </a:cubicBezTo>
                      <a:cubicBezTo>
                        <a:pt x="23296" y="114965"/>
                        <a:pt x="28245" y="121765"/>
                        <a:pt x="30669" y="129272"/>
                      </a:cubicBezTo>
                      <a:lnTo>
                        <a:pt x="98570" y="129272"/>
                      </a:lnTo>
                      <a:close/>
                      <a:moveTo>
                        <a:pt x="96954" y="145431"/>
                      </a:moveTo>
                      <a:lnTo>
                        <a:pt x="32318" y="145431"/>
                      </a:lnTo>
                      <a:lnTo>
                        <a:pt x="32318" y="150818"/>
                      </a:lnTo>
                      <a:cubicBezTo>
                        <a:pt x="32318" y="165698"/>
                        <a:pt x="44370" y="177750"/>
                        <a:pt x="59250" y="177750"/>
                      </a:cubicBezTo>
                      <a:lnTo>
                        <a:pt x="70023" y="177750"/>
                      </a:lnTo>
                      <a:cubicBezTo>
                        <a:pt x="84902" y="177750"/>
                        <a:pt x="96954" y="165698"/>
                        <a:pt x="96954" y="150818"/>
                      </a:cubicBezTo>
                      <a:lnTo>
                        <a:pt x="96954" y="145431"/>
                      </a:lnTo>
                      <a:close/>
                      <a:moveTo>
                        <a:pt x="61943" y="37704"/>
                      </a:moveTo>
                      <a:cubicBezTo>
                        <a:pt x="48544" y="37704"/>
                        <a:pt x="37704" y="48544"/>
                        <a:pt x="37704" y="61943"/>
                      </a:cubicBezTo>
                      <a:cubicBezTo>
                        <a:pt x="37704" y="66420"/>
                        <a:pt x="34102" y="70023"/>
                        <a:pt x="29625" y="70023"/>
                      </a:cubicBezTo>
                      <a:cubicBezTo>
                        <a:pt x="25148" y="70023"/>
                        <a:pt x="21545" y="66420"/>
                        <a:pt x="21545" y="61943"/>
                      </a:cubicBezTo>
                      <a:cubicBezTo>
                        <a:pt x="21545" y="39623"/>
                        <a:pt x="39623" y="21545"/>
                        <a:pt x="61943" y="21545"/>
                      </a:cubicBezTo>
                      <a:cubicBezTo>
                        <a:pt x="66420" y="21545"/>
                        <a:pt x="70023" y="25148"/>
                        <a:pt x="70023" y="29625"/>
                      </a:cubicBezTo>
                      <a:cubicBezTo>
                        <a:pt x="70023" y="34102"/>
                        <a:pt x="66420" y="37704"/>
                        <a:pt x="61943" y="37704"/>
                      </a:cubicBezTo>
                      <a:close/>
                    </a:path>
                  </a:pathLst>
                </a:custGeom>
                <a:solidFill>
                  <a:srgbClr val="4FD1C5"/>
                </a:solidFill>
                <a:ln/>
              </p:spPr>
            </p:sp>
            <p:sp>
              <p:nvSpPr>
                <p:cNvPr id="27" name="Text 71">
                  <a:extLst>
                    <a:ext uri="{FF2B5EF4-FFF2-40B4-BE49-F238E27FC236}">
                      <a16:creationId xmlns:a16="http://schemas.microsoft.com/office/drawing/2014/main" id="{9458238A-3891-1B5A-D552-0B773310A7AF}"/>
                    </a:ext>
                  </a:extLst>
                </p:cNvPr>
                <p:cNvSpPr/>
                <p:nvPr/>
              </p:nvSpPr>
              <p:spPr>
                <a:xfrm>
                  <a:off x="1327938" y="1443249"/>
                  <a:ext cx="6420128" cy="267689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ctr"/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527" b="1" dirty="0">
                      <a:solidFill>
                        <a:srgbClr val="E2E8F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PostgreSQL – </a:t>
                  </a:r>
                  <a:r>
                    <a:rPr lang="zh-CN" altLang="en-US" sz="1527" b="1" dirty="0">
                      <a:solidFill>
                        <a:srgbClr val="E2E8F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分院</a:t>
                  </a:r>
                  <a:r>
                    <a:rPr lang="en-US" altLang="zh-CN" sz="1527" b="1" dirty="0">
                      <a:solidFill>
                        <a:srgbClr val="E2E8F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2</a:t>
                  </a:r>
                  <a:endParaRPr lang="en-US" sz="1600" dirty="0"/>
                </a:p>
              </p:txBody>
            </p:sp>
          </p:grpSp>
        </p:grpSp>
        <p:pic>
          <p:nvPicPr>
            <p:cNvPr id="41" name="图片 40" descr="图片包含 文本&#10;&#10;AI 生成的内容可能不正确。">
              <a:extLst>
                <a:ext uri="{FF2B5EF4-FFF2-40B4-BE49-F238E27FC236}">
                  <a16:creationId xmlns:a16="http://schemas.microsoft.com/office/drawing/2014/main" id="{0D0332FE-25F8-8885-332B-EC924BBAB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93110" y="1814070"/>
              <a:ext cx="4160839" cy="2804196"/>
            </a:xfrm>
            <a:prstGeom prst="rect">
              <a:avLst/>
            </a:prstGeom>
          </p:spPr>
        </p:pic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687F88D0-0057-5E44-8BCD-308FE8164FC4}"/>
              </a:ext>
            </a:extLst>
          </p:cNvPr>
          <p:cNvGrpSpPr/>
          <p:nvPr/>
        </p:nvGrpSpPr>
        <p:grpSpPr>
          <a:xfrm>
            <a:off x="11433510" y="1139606"/>
            <a:ext cx="4572610" cy="3585104"/>
            <a:chOff x="273710" y="4925475"/>
            <a:chExt cx="4572610" cy="3585104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BBED080E-126B-ECFB-6F9A-A362A121249D}"/>
                </a:ext>
              </a:extLst>
            </p:cNvPr>
            <p:cNvGrpSpPr/>
            <p:nvPr/>
          </p:nvGrpSpPr>
          <p:grpSpPr>
            <a:xfrm>
              <a:off x="273710" y="4925475"/>
              <a:ext cx="4572610" cy="3585104"/>
              <a:chOff x="611939" y="1245431"/>
              <a:chExt cx="5838737" cy="3326569"/>
            </a:xfrm>
          </p:grpSpPr>
          <p:sp>
            <p:nvSpPr>
              <p:cNvPr id="17" name="Shape 69">
                <a:extLst>
                  <a:ext uri="{FF2B5EF4-FFF2-40B4-BE49-F238E27FC236}">
                    <a16:creationId xmlns:a16="http://schemas.microsoft.com/office/drawing/2014/main" id="{C666EECF-7536-BE99-6E1A-2745580E9E80}"/>
                  </a:ext>
                </a:extLst>
              </p:cNvPr>
              <p:cNvSpPr/>
              <p:nvPr/>
            </p:nvSpPr>
            <p:spPr>
              <a:xfrm>
                <a:off x="611939" y="1245431"/>
                <a:ext cx="5838737" cy="3326569"/>
              </a:xfrm>
              <a:custGeom>
                <a:avLst/>
                <a:gdLst/>
                <a:ahLst/>
                <a:cxnLst/>
                <a:rect l="l" t="t" r="r" b="b"/>
                <a:pathLst>
                  <a:path w="6018347" h="1816995">
                    <a:moveTo>
                      <a:pt x="129279" y="0"/>
                    </a:moveTo>
                    <a:lnTo>
                      <a:pt x="5889068" y="0"/>
                    </a:lnTo>
                    <a:cubicBezTo>
                      <a:pt x="5960467" y="0"/>
                      <a:pt x="6018347" y="57880"/>
                      <a:pt x="6018347" y="129279"/>
                    </a:cubicBezTo>
                    <a:lnTo>
                      <a:pt x="6018347" y="1687716"/>
                    </a:lnTo>
                    <a:cubicBezTo>
                      <a:pt x="6018347" y="1759115"/>
                      <a:pt x="5960467" y="1816995"/>
                      <a:pt x="5889068" y="1816995"/>
                    </a:cubicBezTo>
                    <a:lnTo>
                      <a:pt x="129279" y="1816995"/>
                    </a:lnTo>
                    <a:cubicBezTo>
                      <a:pt x="57880" y="1816995"/>
                      <a:pt x="0" y="1759115"/>
                      <a:pt x="0" y="1687716"/>
                    </a:cubicBezTo>
                    <a:lnTo>
                      <a:pt x="0" y="129279"/>
                    </a:lnTo>
                    <a:cubicBezTo>
                      <a:pt x="0" y="57880"/>
                      <a:pt x="57880" y="0"/>
                      <a:pt x="129279" y="0"/>
                    </a:cubicBezTo>
                    <a:close/>
                  </a:path>
                </a:pathLst>
              </a:custGeom>
              <a:solidFill>
                <a:srgbClr val="2D3748"/>
              </a:solidFill>
              <a:ln w="8467">
                <a:solidFill>
                  <a:srgbClr val="4FD1C5">
                    <a:alpha val="30196"/>
                  </a:srgbClr>
                </a:solidFill>
                <a:prstDash val="solid"/>
              </a:ln>
            </p:spPr>
          </p:sp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A1E407C0-D60E-464E-5BB1-8896E0CD0BE6}"/>
                  </a:ext>
                </a:extLst>
              </p:cNvPr>
              <p:cNvGrpSpPr/>
              <p:nvPr/>
            </p:nvGrpSpPr>
            <p:grpSpPr>
              <a:xfrm>
                <a:off x="851158" y="1357066"/>
                <a:ext cx="5486184" cy="338730"/>
                <a:chOff x="939983" y="1443249"/>
                <a:chExt cx="6835753" cy="267689"/>
              </a:xfrm>
            </p:grpSpPr>
            <p:sp>
              <p:nvSpPr>
                <p:cNvPr id="20" name="Shape 70">
                  <a:extLst>
                    <a:ext uri="{FF2B5EF4-FFF2-40B4-BE49-F238E27FC236}">
                      <a16:creationId xmlns:a16="http://schemas.microsoft.com/office/drawing/2014/main" id="{2D7A8F82-D81F-B6A2-90CB-AA331E40C1A0}"/>
                    </a:ext>
                  </a:extLst>
                </p:cNvPr>
                <p:cNvSpPr/>
                <p:nvPr/>
              </p:nvSpPr>
              <p:spPr>
                <a:xfrm>
                  <a:off x="939983" y="1490911"/>
                  <a:ext cx="274411" cy="172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72" h="172363">
                      <a:moveTo>
                        <a:pt x="98604" y="129272"/>
                      </a:moveTo>
                      <a:cubicBezTo>
                        <a:pt x="101061" y="121765"/>
                        <a:pt x="105976" y="114965"/>
                        <a:pt x="111531" y="109107"/>
                      </a:cubicBezTo>
                      <a:cubicBezTo>
                        <a:pt x="122539" y="97527"/>
                        <a:pt x="129272" y="81872"/>
                        <a:pt x="129272" y="64636"/>
                      </a:cubicBezTo>
                      <a:cubicBezTo>
                        <a:pt x="129272" y="28952"/>
                        <a:pt x="100321" y="0"/>
                        <a:pt x="64636" y="0"/>
                      </a:cubicBezTo>
                      <a:cubicBezTo>
                        <a:pt x="28952" y="0"/>
                        <a:pt x="0" y="28952"/>
                        <a:pt x="0" y="64636"/>
                      </a:cubicBezTo>
                      <a:cubicBezTo>
                        <a:pt x="0" y="81872"/>
                        <a:pt x="6733" y="97527"/>
                        <a:pt x="17741" y="109107"/>
                      </a:cubicBezTo>
                      <a:cubicBezTo>
                        <a:pt x="23296" y="114965"/>
                        <a:pt x="28245" y="121765"/>
                        <a:pt x="30669" y="129272"/>
                      </a:cubicBezTo>
                      <a:lnTo>
                        <a:pt x="98570" y="129272"/>
                      </a:lnTo>
                      <a:close/>
                      <a:moveTo>
                        <a:pt x="96954" y="145431"/>
                      </a:moveTo>
                      <a:lnTo>
                        <a:pt x="32318" y="145431"/>
                      </a:lnTo>
                      <a:lnTo>
                        <a:pt x="32318" y="150818"/>
                      </a:lnTo>
                      <a:cubicBezTo>
                        <a:pt x="32318" y="165698"/>
                        <a:pt x="44370" y="177750"/>
                        <a:pt x="59250" y="177750"/>
                      </a:cubicBezTo>
                      <a:lnTo>
                        <a:pt x="70023" y="177750"/>
                      </a:lnTo>
                      <a:cubicBezTo>
                        <a:pt x="84902" y="177750"/>
                        <a:pt x="96954" y="165698"/>
                        <a:pt x="96954" y="150818"/>
                      </a:cubicBezTo>
                      <a:lnTo>
                        <a:pt x="96954" y="145431"/>
                      </a:lnTo>
                      <a:close/>
                      <a:moveTo>
                        <a:pt x="61943" y="37704"/>
                      </a:moveTo>
                      <a:cubicBezTo>
                        <a:pt x="48544" y="37704"/>
                        <a:pt x="37704" y="48544"/>
                        <a:pt x="37704" y="61943"/>
                      </a:cubicBezTo>
                      <a:cubicBezTo>
                        <a:pt x="37704" y="66420"/>
                        <a:pt x="34102" y="70023"/>
                        <a:pt x="29625" y="70023"/>
                      </a:cubicBezTo>
                      <a:cubicBezTo>
                        <a:pt x="25148" y="70023"/>
                        <a:pt x="21545" y="66420"/>
                        <a:pt x="21545" y="61943"/>
                      </a:cubicBezTo>
                      <a:cubicBezTo>
                        <a:pt x="21545" y="39623"/>
                        <a:pt x="39623" y="21545"/>
                        <a:pt x="61943" y="21545"/>
                      </a:cubicBezTo>
                      <a:cubicBezTo>
                        <a:pt x="66420" y="21545"/>
                        <a:pt x="70023" y="25148"/>
                        <a:pt x="70023" y="29625"/>
                      </a:cubicBezTo>
                      <a:cubicBezTo>
                        <a:pt x="70023" y="34102"/>
                        <a:pt x="66420" y="37704"/>
                        <a:pt x="61943" y="37704"/>
                      </a:cubicBezTo>
                      <a:close/>
                    </a:path>
                  </a:pathLst>
                </a:custGeom>
                <a:solidFill>
                  <a:srgbClr val="4FD1C5"/>
                </a:solidFill>
                <a:ln/>
              </p:spPr>
            </p:sp>
            <p:sp>
              <p:nvSpPr>
                <p:cNvPr id="21" name="Text 71">
                  <a:extLst>
                    <a:ext uri="{FF2B5EF4-FFF2-40B4-BE49-F238E27FC236}">
                      <a16:creationId xmlns:a16="http://schemas.microsoft.com/office/drawing/2014/main" id="{7A398C08-FECF-4C1A-6C4E-E7D22D576966}"/>
                    </a:ext>
                  </a:extLst>
                </p:cNvPr>
                <p:cNvSpPr/>
                <p:nvPr/>
              </p:nvSpPr>
              <p:spPr>
                <a:xfrm>
                  <a:off x="1355607" y="1443249"/>
                  <a:ext cx="6420129" cy="267689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ctr"/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527" b="1" dirty="0">
                      <a:solidFill>
                        <a:srgbClr val="E2E8F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SQL Server – </a:t>
                  </a:r>
                  <a:r>
                    <a:rPr lang="zh-CN" altLang="en-US" sz="1527" b="1" dirty="0">
                      <a:solidFill>
                        <a:srgbClr val="E2E8F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总院</a:t>
                  </a:r>
                  <a:endParaRPr lang="en-US" sz="1600" dirty="0"/>
                </a:p>
              </p:txBody>
            </p:sp>
          </p:grpSp>
        </p:grpSp>
        <p:pic>
          <p:nvPicPr>
            <p:cNvPr id="44" name="图片 43" descr="图片包含 日程表&#10;&#10;AI 生成的内容可能不正确。">
              <a:extLst>
                <a:ext uri="{FF2B5EF4-FFF2-40B4-BE49-F238E27FC236}">
                  <a16:creationId xmlns:a16="http://schemas.microsoft.com/office/drawing/2014/main" id="{911F028A-BB9F-2062-F858-F76C950C6B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1056" y="5494291"/>
              <a:ext cx="4178767" cy="2811297"/>
            </a:xfrm>
            <a:prstGeom prst="rect">
              <a:avLst/>
            </a:prstGeom>
          </p:spPr>
        </p:pic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27D63763-9D50-7160-B719-F4E3223997A2}"/>
              </a:ext>
            </a:extLst>
          </p:cNvPr>
          <p:cNvGrpSpPr/>
          <p:nvPr/>
        </p:nvGrpSpPr>
        <p:grpSpPr>
          <a:xfrm>
            <a:off x="273710" y="5193868"/>
            <a:ext cx="15732410" cy="3490264"/>
            <a:chOff x="1197202" y="5222828"/>
            <a:chExt cx="9567779" cy="3490264"/>
          </a:xfrm>
        </p:grpSpPr>
        <p:sp>
          <p:nvSpPr>
            <p:cNvPr id="35" name="Shape 69">
              <a:extLst>
                <a:ext uri="{FF2B5EF4-FFF2-40B4-BE49-F238E27FC236}">
                  <a16:creationId xmlns:a16="http://schemas.microsoft.com/office/drawing/2014/main" id="{A8082172-DD17-F6FD-60E2-31352D3DD635}"/>
                </a:ext>
              </a:extLst>
            </p:cNvPr>
            <p:cNvSpPr/>
            <p:nvPr/>
          </p:nvSpPr>
          <p:spPr>
            <a:xfrm>
              <a:off x="1197202" y="5222828"/>
              <a:ext cx="9567779" cy="3490264"/>
            </a:xfrm>
            <a:custGeom>
              <a:avLst/>
              <a:gdLst/>
              <a:ahLst/>
              <a:cxnLst/>
              <a:rect l="l" t="t" r="r" b="b"/>
              <a:pathLst>
                <a:path w="6018347" h="1816995">
                  <a:moveTo>
                    <a:pt x="129279" y="0"/>
                  </a:moveTo>
                  <a:lnTo>
                    <a:pt x="5889068" y="0"/>
                  </a:lnTo>
                  <a:cubicBezTo>
                    <a:pt x="5960467" y="0"/>
                    <a:pt x="6018347" y="57880"/>
                    <a:pt x="6018347" y="129279"/>
                  </a:cubicBezTo>
                  <a:lnTo>
                    <a:pt x="6018347" y="1687716"/>
                  </a:lnTo>
                  <a:cubicBezTo>
                    <a:pt x="6018347" y="1759115"/>
                    <a:pt x="5960467" y="1816995"/>
                    <a:pt x="5889068" y="1816995"/>
                  </a:cubicBezTo>
                  <a:lnTo>
                    <a:pt x="129279" y="1816995"/>
                  </a:lnTo>
                  <a:cubicBezTo>
                    <a:pt x="57880" y="1816995"/>
                    <a:pt x="0" y="1759115"/>
                    <a:pt x="0" y="1687716"/>
                  </a:cubicBezTo>
                  <a:lnTo>
                    <a:pt x="0" y="129279"/>
                  </a:lnTo>
                  <a:cubicBezTo>
                    <a:pt x="0" y="57880"/>
                    <a:pt x="57880" y="0"/>
                    <a:pt x="129279" y="0"/>
                  </a:cubicBezTo>
                  <a:close/>
                </a:path>
              </a:pathLst>
            </a:custGeom>
            <a:solidFill>
              <a:srgbClr val="2D3748"/>
            </a:solidFill>
            <a:ln w="8467">
              <a:solidFill>
                <a:srgbClr val="4FD1C5">
                  <a:alpha val="30196"/>
                </a:srgbClr>
              </a:solidFill>
              <a:prstDash val="solid"/>
            </a:ln>
          </p:spPr>
          <p:txBody>
            <a:bodyPr/>
            <a:lstStyle/>
            <a:p>
              <a:endParaRPr lang="zh-CN" altLang="en-US" sz="1527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C3E09841-62D0-9924-4586-71FC3C210041}"/>
                </a:ext>
              </a:extLst>
            </p:cNvPr>
            <p:cNvSpPr txBox="1"/>
            <p:nvPr/>
          </p:nvSpPr>
          <p:spPr>
            <a:xfrm>
              <a:off x="1448321" y="5497975"/>
              <a:ext cx="5623679" cy="1442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① </a:t>
              </a:r>
              <a:r>
                <a:rPr lang="en-US" altLang="zh-CN" b="1" dirty="0" err="1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sp_prescribe_medicine</a:t>
              </a:r>
              <a:r>
                <a:rPr lang="zh-CN" altLang="en-US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：</a:t>
              </a:r>
              <a:endParaRPr lang="en-US" altLang="zh-CN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身份与权限核验：</a:t>
              </a:r>
              <a:r>
                <a:rPr lang="zh-CN" altLang="en-US" sz="1400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通过 </a:t>
              </a:r>
              <a:r>
                <a:rPr lang="en-US" altLang="zh-CN" sz="1400" dirty="0" err="1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user_id</a:t>
              </a:r>
              <a:r>
                <a:rPr lang="zh-CN" altLang="en-US" sz="1400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 自动识别角色，拦截越权行为。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400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并发行级锁定：</a:t>
              </a:r>
              <a:r>
                <a:rPr lang="zh-CN" altLang="en-US" sz="1400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使用 </a:t>
              </a:r>
              <a:r>
                <a:rPr lang="en-US" altLang="zh-CN" sz="1400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FOR UPDATE</a:t>
              </a:r>
              <a:r>
                <a:rPr lang="zh-CN" altLang="en-US" sz="1400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 锁定库存行，防止两个医生同时开掉最后一份药（超卖）。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400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多表联动：</a:t>
              </a:r>
              <a:r>
                <a:rPr lang="zh-CN" altLang="en-US" sz="1400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在一个事务内完成库存扣减和处方项目记录。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91127199-9531-4E9C-E7C4-7B3F7A51EC5C}"/>
                </a:ext>
              </a:extLst>
            </p:cNvPr>
            <p:cNvSpPr txBox="1"/>
            <p:nvPr/>
          </p:nvSpPr>
          <p:spPr>
            <a:xfrm>
              <a:off x="1448322" y="7129355"/>
              <a:ext cx="5674234" cy="462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② </a:t>
              </a:r>
              <a:r>
                <a:rPr lang="en-US" altLang="zh-CN" b="1" dirty="0" err="1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sp_process_prescription_item</a:t>
              </a:r>
              <a:r>
                <a:rPr lang="zh-CN" altLang="en-US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：</a:t>
              </a:r>
              <a:r>
                <a:rPr lang="zh-CN" altLang="en-US" sz="1400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通过 </a:t>
              </a:r>
              <a:r>
                <a:rPr lang="en-US" altLang="zh-CN" sz="1400" dirty="0" err="1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precription_id</a:t>
              </a:r>
              <a:r>
                <a:rPr lang="zh-CN" altLang="en-US" sz="1400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 自动识别处方，创建详情信息并获得对应信息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77B5D663-887E-CA1D-CF42-2C30D05F99D9}"/>
                </a:ext>
              </a:extLst>
            </p:cNvPr>
            <p:cNvSpPr txBox="1"/>
            <p:nvPr/>
          </p:nvSpPr>
          <p:spPr>
            <a:xfrm>
              <a:off x="1448321" y="7766134"/>
              <a:ext cx="5674235" cy="462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③ </a:t>
              </a:r>
              <a:r>
                <a:rPr lang="en-US" altLang="zh-CN" b="1" dirty="0" err="1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sp_generate_stock_report</a:t>
              </a:r>
              <a:r>
                <a:rPr lang="zh-CN" altLang="en-US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：</a:t>
              </a:r>
              <a:r>
                <a:rPr lang="zh-CN" altLang="en-US" sz="1400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自动扫描数据库，预警库存信息</a:t>
              </a:r>
            </a:p>
          </p:txBody>
        </p:sp>
      </p:grpSp>
      <p:sp>
        <p:nvSpPr>
          <p:cNvPr id="51" name="文本框 50">
            <a:extLst>
              <a:ext uri="{FF2B5EF4-FFF2-40B4-BE49-F238E27FC236}">
                <a16:creationId xmlns:a16="http://schemas.microsoft.com/office/drawing/2014/main" id="{E48BF121-712F-B600-A83E-B709E4D195D6}"/>
              </a:ext>
            </a:extLst>
          </p:cNvPr>
          <p:cNvSpPr txBox="1"/>
          <p:nvPr/>
        </p:nvSpPr>
        <p:spPr>
          <a:xfrm>
            <a:off x="10482090" y="6062420"/>
            <a:ext cx="4892519" cy="167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实现了“数据强一致性”</a:t>
            </a:r>
            <a:endParaRPr lang="en-US" altLang="zh-CN" b="1" dirty="0">
              <a:solidFill>
                <a:srgbClr val="E2E8F0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algn="ctr">
              <a:lnSpc>
                <a:spcPct val="200000"/>
              </a:lnSpc>
            </a:pPr>
            <a:r>
              <a:rPr lang="zh-CN" altLang="en-US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兼容高并发</a:t>
            </a:r>
            <a:endParaRPr lang="en-US" altLang="zh-CN" b="1" dirty="0">
              <a:solidFill>
                <a:srgbClr val="E2E8F0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algn="ctr">
              <a:lnSpc>
                <a:spcPct val="200000"/>
              </a:lnSpc>
            </a:pPr>
            <a:r>
              <a:rPr lang="zh-CN" altLang="en-US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并将业务安全从“应用层”提升到了“数据层”</a:t>
            </a:r>
          </a:p>
        </p:txBody>
      </p:sp>
    </p:spTree>
    <p:extLst>
      <p:ext uri="{BB962C8B-B14F-4D97-AF65-F5344CB8AC3E}">
        <p14:creationId xmlns:p14="http://schemas.microsoft.com/office/powerpoint/2010/main" val="161616300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EB5F27-C555-AF49-BC1A-A983FC1CF5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0FD7AAFB-8A35-B62C-E277-DD653DCC2D5E}"/>
              </a:ext>
            </a:extLst>
          </p:cNvPr>
          <p:cNvSpPr/>
          <p:nvPr/>
        </p:nvSpPr>
        <p:spPr>
          <a:xfrm>
            <a:off x="430908" y="430908"/>
            <a:ext cx="64636" cy="430908"/>
          </a:xfrm>
          <a:custGeom>
            <a:avLst/>
            <a:gdLst/>
            <a:ahLst/>
            <a:cxnLst/>
            <a:rect l="l" t="t" r="r" b="b"/>
            <a:pathLst>
              <a:path w="64636" h="430908">
                <a:moveTo>
                  <a:pt x="32318" y="0"/>
                </a:moveTo>
                <a:lnTo>
                  <a:pt x="32318" y="0"/>
                </a:lnTo>
                <a:cubicBezTo>
                  <a:pt x="50155" y="0"/>
                  <a:pt x="64636" y="14481"/>
                  <a:pt x="64636" y="32318"/>
                </a:cubicBezTo>
                <a:lnTo>
                  <a:pt x="64636" y="398590"/>
                </a:lnTo>
                <a:cubicBezTo>
                  <a:pt x="64636" y="416439"/>
                  <a:pt x="50167" y="430908"/>
                  <a:pt x="32318" y="430908"/>
                </a:cubicBezTo>
                <a:lnTo>
                  <a:pt x="32318" y="430908"/>
                </a:lnTo>
                <a:cubicBezTo>
                  <a:pt x="14469" y="430908"/>
                  <a:pt x="0" y="416439"/>
                  <a:pt x="0" y="398590"/>
                </a:cubicBezTo>
                <a:lnTo>
                  <a:pt x="0" y="32318"/>
                </a:lnTo>
                <a:cubicBezTo>
                  <a:pt x="0" y="14481"/>
                  <a:pt x="14481" y="0"/>
                  <a:pt x="32318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40A11096-AD24-60AA-9AFD-896C69EA3D2D}"/>
              </a:ext>
            </a:extLst>
          </p:cNvPr>
          <p:cNvSpPr/>
          <p:nvPr/>
        </p:nvSpPr>
        <p:spPr>
          <a:xfrm>
            <a:off x="691318" y="459868"/>
            <a:ext cx="8768566" cy="430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054" b="1" dirty="0" err="1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数据库</a:t>
            </a:r>
            <a:r>
              <a:rPr lang="zh-CN" altLang="en-US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详细设计：存储过程 </a:t>
            </a:r>
            <a:r>
              <a:rPr lang="en-US" altLang="zh-CN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—— </a:t>
            </a:r>
            <a:r>
              <a:rPr lang="zh-CN" altLang="en-US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业务核验盾牌</a:t>
            </a:r>
            <a:endParaRPr lang="en-US" sz="1600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B697B22-E1A2-E296-9608-A8D436661B59}"/>
              </a:ext>
            </a:extLst>
          </p:cNvPr>
          <p:cNvGrpSpPr/>
          <p:nvPr/>
        </p:nvGrpSpPr>
        <p:grpSpPr>
          <a:xfrm>
            <a:off x="6893834" y="1133335"/>
            <a:ext cx="8923419" cy="4144004"/>
            <a:chOff x="890072" y="3956752"/>
            <a:chExt cx="8361994" cy="4430790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7278BCE1-B9AF-C233-0B73-4A55EE324269}"/>
                </a:ext>
              </a:extLst>
            </p:cNvPr>
            <p:cNvGrpSpPr/>
            <p:nvPr/>
          </p:nvGrpSpPr>
          <p:grpSpPr>
            <a:xfrm>
              <a:off x="890072" y="3956752"/>
              <a:ext cx="8361994" cy="4430790"/>
              <a:chOff x="611939" y="1245431"/>
              <a:chExt cx="5838737" cy="3326569"/>
            </a:xfrm>
          </p:grpSpPr>
          <p:sp>
            <p:nvSpPr>
              <p:cNvPr id="71" name="Shape 69">
                <a:extLst>
                  <a:ext uri="{FF2B5EF4-FFF2-40B4-BE49-F238E27FC236}">
                    <a16:creationId xmlns:a16="http://schemas.microsoft.com/office/drawing/2014/main" id="{D203C582-5F8A-97D5-5D5A-57C43763850F}"/>
                  </a:ext>
                </a:extLst>
              </p:cNvPr>
              <p:cNvSpPr/>
              <p:nvPr/>
            </p:nvSpPr>
            <p:spPr>
              <a:xfrm>
                <a:off x="611939" y="1245431"/>
                <a:ext cx="5838737" cy="3326569"/>
              </a:xfrm>
              <a:custGeom>
                <a:avLst/>
                <a:gdLst/>
                <a:ahLst/>
                <a:cxnLst/>
                <a:rect l="l" t="t" r="r" b="b"/>
                <a:pathLst>
                  <a:path w="6018347" h="1816995">
                    <a:moveTo>
                      <a:pt x="129279" y="0"/>
                    </a:moveTo>
                    <a:lnTo>
                      <a:pt x="5889068" y="0"/>
                    </a:lnTo>
                    <a:cubicBezTo>
                      <a:pt x="5960467" y="0"/>
                      <a:pt x="6018347" y="57880"/>
                      <a:pt x="6018347" y="129279"/>
                    </a:cubicBezTo>
                    <a:lnTo>
                      <a:pt x="6018347" y="1687716"/>
                    </a:lnTo>
                    <a:cubicBezTo>
                      <a:pt x="6018347" y="1759115"/>
                      <a:pt x="5960467" y="1816995"/>
                      <a:pt x="5889068" y="1816995"/>
                    </a:cubicBezTo>
                    <a:lnTo>
                      <a:pt x="129279" y="1816995"/>
                    </a:lnTo>
                    <a:cubicBezTo>
                      <a:pt x="57880" y="1816995"/>
                      <a:pt x="0" y="1759115"/>
                      <a:pt x="0" y="1687716"/>
                    </a:cubicBezTo>
                    <a:lnTo>
                      <a:pt x="0" y="129279"/>
                    </a:lnTo>
                    <a:cubicBezTo>
                      <a:pt x="0" y="57880"/>
                      <a:pt x="57880" y="0"/>
                      <a:pt x="129279" y="0"/>
                    </a:cubicBezTo>
                    <a:close/>
                  </a:path>
                </a:pathLst>
              </a:custGeom>
              <a:solidFill>
                <a:srgbClr val="2D3748"/>
              </a:solidFill>
              <a:ln w="8467">
                <a:solidFill>
                  <a:srgbClr val="4FD1C5">
                    <a:alpha val="30196"/>
                  </a:srgbClr>
                </a:solidFill>
                <a:prstDash val="solid"/>
              </a:ln>
            </p:spPr>
          </p:sp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2C2995C1-2E32-F88F-4B05-F71E3982BD72}"/>
                  </a:ext>
                </a:extLst>
              </p:cNvPr>
              <p:cNvGrpSpPr/>
              <p:nvPr/>
            </p:nvGrpSpPr>
            <p:grpSpPr>
              <a:xfrm>
                <a:off x="808178" y="1357066"/>
                <a:ext cx="5415833" cy="338730"/>
                <a:chOff x="886429" y="1443249"/>
                <a:chExt cx="6748096" cy="267689"/>
              </a:xfrm>
            </p:grpSpPr>
            <p:sp>
              <p:nvSpPr>
                <p:cNvPr id="72" name="Shape 70">
                  <a:extLst>
                    <a:ext uri="{FF2B5EF4-FFF2-40B4-BE49-F238E27FC236}">
                      <a16:creationId xmlns:a16="http://schemas.microsoft.com/office/drawing/2014/main" id="{10292248-5600-8228-4556-050D7CD53D9E}"/>
                    </a:ext>
                  </a:extLst>
                </p:cNvPr>
                <p:cNvSpPr/>
                <p:nvPr/>
              </p:nvSpPr>
              <p:spPr>
                <a:xfrm>
                  <a:off x="886429" y="1490910"/>
                  <a:ext cx="214998" cy="187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72" h="172363">
                      <a:moveTo>
                        <a:pt x="98604" y="129272"/>
                      </a:moveTo>
                      <a:cubicBezTo>
                        <a:pt x="101061" y="121765"/>
                        <a:pt x="105976" y="114965"/>
                        <a:pt x="111531" y="109107"/>
                      </a:cubicBezTo>
                      <a:cubicBezTo>
                        <a:pt x="122539" y="97527"/>
                        <a:pt x="129272" y="81872"/>
                        <a:pt x="129272" y="64636"/>
                      </a:cubicBezTo>
                      <a:cubicBezTo>
                        <a:pt x="129272" y="28952"/>
                        <a:pt x="100321" y="0"/>
                        <a:pt x="64636" y="0"/>
                      </a:cubicBezTo>
                      <a:cubicBezTo>
                        <a:pt x="28952" y="0"/>
                        <a:pt x="0" y="28952"/>
                        <a:pt x="0" y="64636"/>
                      </a:cubicBezTo>
                      <a:cubicBezTo>
                        <a:pt x="0" y="81872"/>
                        <a:pt x="6733" y="97527"/>
                        <a:pt x="17741" y="109107"/>
                      </a:cubicBezTo>
                      <a:cubicBezTo>
                        <a:pt x="23296" y="114965"/>
                        <a:pt x="28245" y="121765"/>
                        <a:pt x="30669" y="129272"/>
                      </a:cubicBezTo>
                      <a:lnTo>
                        <a:pt x="98570" y="129272"/>
                      </a:lnTo>
                      <a:close/>
                      <a:moveTo>
                        <a:pt x="96954" y="145431"/>
                      </a:moveTo>
                      <a:lnTo>
                        <a:pt x="32318" y="145431"/>
                      </a:lnTo>
                      <a:lnTo>
                        <a:pt x="32318" y="150818"/>
                      </a:lnTo>
                      <a:cubicBezTo>
                        <a:pt x="32318" y="165698"/>
                        <a:pt x="44370" y="177750"/>
                        <a:pt x="59250" y="177750"/>
                      </a:cubicBezTo>
                      <a:lnTo>
                        <a:pt x="70023" y="177750"/>
                      </a:lnTo>
                      <a:cubicBezTo>
                        <a:pt x="84902" y="177750"/>
                        <a:pt x="96954" y="165698"/>
                        <a:pt x="96954" y="150818"/>
                      </a:cubicBezTo>
                      <a:lnTo>
                        <a:pt x="96954" y="145431"/>
                      </a:lnTo>
                      <a:close/>
                      <a:moveTo>
                        <a:pt x="61943" y="37704"/>
                      </a:moveTo>
                      <a:cubicBezTo>
                        <a:pt x="48544" y="37704"/>
                        <a:pt x="37704" y="48544"/>
                        <a:pt x="37704" y="61943"/>
                      </a:cubicBezTo>
                      <a:cubicBezTo>
                        <a:pt x="37704" y="66420"/>
                        <a:pt x="34102" y="70023"/>
                        <a:pt x="29625" y="70023"/>
                      </a:cubicBezTo>
                      <a:cubicBezTo>
                        <a:pt x="25148" y="70023"/>
                        <a:pt x="21545" y="66420"/>
                        <a:pt x="21545" y="61943"/>
                      </a:cubicBezTo>
                      <a:cubicBezTo>
                        <a:pt x="21545" y="39623"/>
                        <a:pt x="39623" y="21545"/>
                        <a:pt x="61943" y="21545"/>
                      </a:cubicBezTo>
                      <a:cubicBezTo>
                        <a:pt x="66420" y="21545"/>
                        <a:pt x="70023" y="25148"/>
                        <a:pt x="70023" y="29625"/>
                      </a:cubicBezTo>
                      <a:cubicBezTo>
                        <a:pt x="70023" y="34102"/>
                        <a:pt x="66420" y="37704"/>
                        <a:pt x="61943" y="37704"/>
                      </a:cubicBezTo>
                      <a:close/>
                    </a:path>
                  </a:pathLst>
                </a:custGeom>
                <a:solidFill>
                  <a:srgbClr val="4FD1C5"/>
                </a:solidFill>
                <a:ln/>
              </p:spPr>
            </p:sp>
            <p:sp>
              <p:nvSpPr>
                <p:cNvPr id="73" name="Text 71">
                  <a:extLst>
                    <a:ext uri="{FF2B5EF4-FFF2-40B4-BE49-F238E27FC236}">
                      <a16:creationId xmlns:a16="http://schemas.microsoft.com/office/drawing/2014/main" id="{E0324F5D-5C8D-62CF-4847-80F8DD53501D}"/>
                    </a:ext>
                  </a:extLst>
                </p:cNvPr>
                <p:cNvSpPr/>
                <p:nvPr/>
              </p:nvSpPr>
              <p:spPr>
                <a:xfrm>
                  <a:off x="1214396" y="1443249"/>
                  <a:ext cx="6420129" cy="267689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ctr"/>
                <a:lstStyle/>
                <a:p>
                  <a:pPr>
                    <a:lnSpc>
                      <a:spcPct val="130000"/>
                    </a:lnSpc>
                  </a:pPr>
                  <a:r>
                    <a:rPr lang="en-US" altLang="zh-CN" b="1" dirty="0" err="1">
                      <a:solidFill>
                        <a:srgbClr val="E2E8F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sp_prescribe_medicine</a:t>
                  </a:r>
                  <a:endParaRPr lang="en-US" dirty="0"/>
                </a:p>
              </p:txBody>
            </p:sp>
          </p:grpSp>
        </p:grpSp>
        <p:pic>
          <p:nvPicPr>
            <p:cNvPr id="6" name="图片 5" descr="图形用户界面, 应用程序&#10;&#10;AI 生成的内容可能不正确。">
              <a:extLst>
                <a:ext uri="{FF2B5EF4-FFF2-40B4-BE49-F238E27FC236}">
                  <a16:creationId xmlns:a16="http://schemas.microsoft.com/office/drawing/2014/main" id="{662CA0A3-FBB4-56C3-69F0-EF01C84BBC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7929" y="4667724"/>
              <a:ext cx="7962944" cy="3478491"/>
            </a:xfrm>
            <a:prstGeom prst="rect">
              <a:avLst/>
            </a:prstGeom>
          </p:spPr>
        </p:pic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8D5B05A-2C88-F888-8B7F-01D6681D4558}"/>
              </a:ext>
            </a:extLst>
          </p:cNvPr>
          <p:cNvGrpSpPr/>
          <p:nvPr/>
        </p:nvGrpSpPr>
        <p:grpSpPr>
          <a:xfrm>
            <a:off x="331376" y="5556978"/>
            <a:ext cx="8981598" cy="3357942"/>
            <a:chOff x="214500" y="4904909"/>
            <a:chExt cx="8981598" cy="3357942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E75D8A4F-988C-5884-DEC2-1FA41DBF59CE}"/>
                </a:ext>
              </a:extLst>
            </p:cNvPr>
            <p:cNvGrpSpPr/>
            <p:nvPr/>
          </p:nvGrpSpPr>
          <p:grpSpPr>
            <a:xfrm>
              <a:off x="214500" y="4904909"/>
              <a:ext cx="8981598" cy="3357942"/>
              <a:chOff x="642987" y="1245431"/>
              <a:chExt cx="5838737" cy="3326569"/>
            </a:xfrm>
          </p:grpSpPr>
          <p:sp>
            <p:nvSpPr>
              <p:cNvPr id="23" name="Shape 69">
                <a:extLst>
                  <a:ext uri="{FF2B5EF4-FFF2-40B4-BE49-F238E27FC236}">
                    <a16:creationId xmlns:a16="http://schemas.microsoft.com/office/drawing/2014/main" id="{EEA09FCD-D6E3-2B01-6113-F33B2092E6C1}"/>
                  </a:ext>
                </a:extLst>
              </p:cNvPr>
              <p:cNvSpPr/>
              <p:nvPr/>
            </p:nvSpPr>
            <p:spPr>
              <a:xfrm>
                <a:off x="642987" y="1245431"/>
                <a:ext cx="5838737" cy="3326569"/>
              </a:xfrm>
              <a:custGeom>
                <a:avLst/>
                <a:gdLst/>
                <a:ahLst/>
                <a:cxnLst/>
                <a:rect l="l" t="t" r="r" b="b"/>
                <a:pathLst>
                  <a:path w="6018347" h="1816995">
                    <a:moveTo>
                      <a:pt x="129279" y="0"/>
                    </a:moveTo>
                    <a:lnTo>
                      <a:pt x="5889068" y="0"/>
                    </a:lnTo>
                    <a:cubicBezTo>
                      <a:pt x="5960467" y="0"/>
                      <a:pt x="6018347" y="57880"/>
                      <a:pt x="6018347" y="129279"/>
                    </a:cubicBezTo>
                    <a:lnTo>
                      <a:pt x="6018347" y="1687716"/>
                    </a:lnTo>
                    <a:cubicBezTo>
                      <a:pt x="6018347" y="1759115"/>
                      <a:pt x="5960467" y="1816995"/>
                      <a:pt x="5889068" y="1816995"/>
                    </a:cubicBezTo>
                    <a:lnTo>
                      <a:pt x="129279" y="1816995"/>
                    </a:lnTo>
                    <a:cubicBezTo>
                      <a:pt x="57880" y="1816995"/>
                      <a:pt x="0" y="1759115"/>
                      <a:pt x="0" y="1687716"/>
                    </a:cubicBezTo>
                    <a:lnTo>
                      <a:pt x="0" y="129279"/>
                    </a:lnTo>
                    <a:cubicBezTo>
                      <a:pt x="0" y="57880"/>
                      <a:pt x="57880" y="0"/>
                      <a:pt x="129279" y="0"/>
                    </a:cubicBezTo>
                    <a:close/>
                  </a:path>
                </a:pathLst>
              </a:custGeom>
              <a:solidFill>
                <a:srgbClr val="2D3748"/>
              </a:solidFill>
              <a:ln w="8467">
                <a:solidFill>
                  <a:srgbClr val="4FD1C5">
                    <a:alpha val="30196"/>
                  </a:srgbClr>
                </a:solidFill>
                <a:prstDash val="solid"/>
              </a:ln>
            </p:spPr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862725AD-C400-41E9-6748-C9280F4AA772}"/>
                  </a:ext>
                </a:extLst>
              </p:cNvPr>
              <p:cNvGrpSpPr/>
              <p:nvPr/>
            </p:nvGrpSpPr>
            <p:grpSpPr>
              <a:xfrm>
                <a:off x="851161" y="1371369"/>
                <a:ext cx="5426146" cy="338730"/>
                <a:chOff x="939986" y="1454552"/>
                <a:chExt cx="6760947" cy="267689"/>
              </a:xfrm>
            </p:grpSpPr>
            <p:sp>
              <p:nvSpPr>
                <p:cNvPr id="26" name="Shape 70">
                  <a:extLst>
                    <a:ext uri="{FF2B5EF4-FFF2-40B4-BE49-F238E27FC236}">
                      <a16:creationId xmlns:a16="http://schemas.microsoft.com/office/drawing/2014/main" id="{05C20BA7-0C5E-7E62-12F0-403C815D8D8A}"/>
                    </a:ext>
                  </a:extLst>
                </p:cNvPr>
                <p:cNvSpPr/>
                <p:nvPr/>
              </p:nvSpPr>
              <p:spPr>
                <a:xfrm>
                  <a:off x="939986" y="1490911"/>
                  <a:ext cx="180384" cy="220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72" h="172363">
                      <a:moveTo>
                        <a:pt x="98604" y="129272"/>
                      </a:moveTo>
                      <a:cubicBezTo>
                        <a:pt x="101061" y="121765"/>
                        <a:pt x="105976" y="114965"/>
                        <a:pt x="111531" y="109107"/>
                      </a:cubicBezTo>
                      <a:cubicBezTo>
                        <a:pt x="122539" y="97527"/>
                        <a:pt x="129272" y="81872"/>
                        <a:pt x="129272" y="64636"/>
                      </a:cubicBezTo>
                      <a:cubicBezTo>
                        <a:pt x="129272" y="28952"/>
                        <a:pt x="100321" y="0"/>
                        <a:pt x="64636" y="0"/>
                      </a:cubicBezTo>
                      <a:cubicBezTo>
                        <a:pt x="28952" y="0"/>
                        <a:pt x="0" y="28952"/>
                        <a:pt x="0" y="64636"/>
                      </a:cubicBezTo>
                      <a:cubicBezTo>
                        <a:pt x="0" y="81872"/>
                        <a:pt x="6733" y="97527"/>
                        <a:pt x="17741" y="109107"/>
                      </a:cubicBezTo>
                      <a:cubicBezTo>
                        <a:pt x="23296" y="114965"/>
                        <a:pt x="28245" y="121765"/>
                        <a:pt x="30669" y="129272"/>
                      </a:cubicBezTo>
                      <a:lnTo>
                        <a:pt x="98570" y="129272"/>
                      </a:lnTo>
                      <a:close/>
                      <a:moveTo>
                        <a:pt x="96954" y="145431"/>
                      </a:moveTo>
                      <a:lnTo>
                        <a:pt x="32318" y="145431"/>
                      </a:lnTo>
                      <a:lnTo>
                        <a:pt x="32318" y="150818"/>
                      </a:lnTo>
                      <a:cubicBezTo>
                        <a:pt x="32318" y="165698"/>
                        <a:pt x="44370" y="177750"/>
                        <a:pt x="59250" y="177750"/>
                      </a:cubicBezTo>
                      <a:lnTo>
                        <a:pt x="70023" y="177750"/>
                      </a:lnTo>
                      <a:cubicBezTo>
                        <a:pt x="84902" y="177750"/>
                        <a:pt x="96954" y="165698"/>
                        <a:pt x="96954" y="150818"/>
                      </a:cubicBezTo>
                      <a:lnTo>
                        <a:pt x="96954" y="145431"/>
                      </a:lnTo>
                      <a:close/>
                      <a:moveTo>
                        <a:pt x="61943" y="37704"/>
                      </a:moveTo>
                      <a:cubicBezTo>
                        <a:pt x="48544" y="37704"/>
                        <a:pt x="37704" y="48544"/>
                        <a:pt x="37704" y="61943"/>
                      </a:cubicBezTo>
                      <a:cubicBezTo>
                        <a:pt x="37704" y="66420"/>
                        <a:pt x="34102" y="70023"/>
                        <a:pt x="29625" y="70023"/>
                      </a:cubicBezTo>
                      <a:cubicBezTo>
                        <a:pt x="25148" y="70023"/>
                        <a:pt x="21545" y="66420"/>
                        <a:pt x="21545" y="61943"/>
                      </a:cubicBezTo>
                      <a:cubicBezTo>
                        <a:pt x="21545" y="39623"/>
                        <a:pt x="39623" y="21545"/>
                        <a:pt x="61943" y="21545"/>
                      </a:cubicBezTo>
                      <a:cubicBezTo>
                        <a:pt x="66420" y="21545"/>
                        <a:pt x="70023" y="25148"/>
                        <a:pt x="70023" y="29625"/>
                      </a:cubicBezTo>
                      <a:cubicBezTo>
                        <a:pt x="70023" y="34102"/>
                        <a:pt x="66420" y="37704"/>
                        <a:pt x="61943" y="37704"/>
                      </a:cubicBezTo>
                      <a:close/>
                    </a:path>
                  </a:pathLst>
                </a:custGeom>
                <a:solidFill>
                  <a:srgbClr val="4FD1C5"/>
                </a:solidFill>
                <a:ln/>
              </p:spPr>
            </p:sp>
            <p:sp>
              <p:nvSpPr>
                <p:cNvPr id="27" name="Text 71">
                  <a:extLst>
                    <a:ext uri="{FF2B5EF4-FFF2-40B4-BE49-F238E27FC236}">
                      <a16:creationId xmlns:a16="http://schemas.microsoft.com/office/drawing/2014/main" id="{4E023EED-F040-A000-7E71-23D60708B4A7}"/>
                    </a:ext>
                  </a:extLst>
                </p:cNvPr>
                <p:cNvSpPr/>
                <p:nvPr/>
              </p:nvSpPr>
              <p:spPr>
                <a:xfrm>
                  <a:off x="1280805" y="1454552"/>
                  <a:ext cx="6420128" cy="267689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ctr"/>
                <a:lstStyle/>
                <a:p>
                  <a:pPr>
                    <a:lnSpc>
                      <a:spcPct val="130000"/>
                    </a:lnSpc>
                  </a:pPr>
                  <a:r>
                    <a:rPr lang="en-US" altLang="zh-CN" b="1" dirty="0" err="1">
                      <a:solidFill>
                        <a:srgbClr val="E2E8F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sp_process_prescription_item</a:t>
                  </a:r>
                  <a:endParaRPr lang="en-US" dirty="0"/>
                </a:p>
              </p:txBody>
            </p:sp>
          </p:grpSp>
        </p:grpSp>
        <p:pic>
          <p:nvPicPr>
            <p:cNvPr id="10" name="图片 9" descr="图形用户界面, 应用程序&#10;&#10;AI 生成的内容可能不正确。">
              <a:extLst>
                <a:ext uri="{FF2B5EF4-FFF2-40B4-BE49-F238E27FC236}">
                  <a16:creationId xmlns:a16="http://schemas.microsoft.com/office/drawing/2014/main" id="{FBB2282D-1099-7DFA-0414-6D04BB353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2358" y="5499437"/>
              <a:ext cx="8605264" cy="2561966"/>
            </a:xfrm>
            <a:prstGeom prst="rect">
              <a:avLst/>
            </a:prstGeom>
          </p:spPr>
        </p:pic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BF98785-389F-A46D-A257-7D5CB3F8AD11}"/>
              </a:ext>
            </a:extLst>
          </p:cNvPr>
          <p:cNvGrpSpPr/>
          <p:nvPr/>
        </p:nvGrpSpPr>
        <p:grpSpPr>
          <a:xfrm>
            <a:off x="331376" y="1133335"/>
            <a:ext cx="6184051" cy="4144004"/>
            <a:chOff x="9595783" y="1204721"/>
            <a:chExt cx="6184051" cy="4144004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C92146AD-87FB-D81A-12A5-EA8126294EDF}"/>
                </a:ext>
              </a:extLst>
            </p:cNvPr>
            <p:cNvGrpSpPr/>
            <p:nvPr/>
          </p:nvGrpSpPr>
          <p:grpSpPr>
            <a:xfrm>
              <a:off x="9595783" y="1204721"/>
              <a:ext cx="6184051" cy="4144004"/>
              <a:chOff x="611939" y="1245431"/>
              <a:chExt cx="5838737" cy="3326569"/>
            </a:xfrm>
          </p:grpSpPr>
          <p:sp>
            <p:nvSpPr>
              <p:cNvPr id="17" name="Shape 69">
                <a:extLst>
                  <a:ext uri="{FF2B5EF4-FFF2-40B4-BE49-F238E27FC236}">
                    <a16:creationId xmlns:a16="http://schemas.microsoft.com/office/drawing/2014/main" id="{826F36CE-DB10-0FF5-D948-25B2FD98B4EF}"/>
                  </a:ext>
                </a:extLst>
              </p:cNvPr>
              <p:cNvSpPr/>
              <p:nvPr/>
            </p:nvSpPr>
            <p:spPr>
              <a:xfrm>
                <a:off x="611939" y="1245431"/>
                <a:ext cx="5838737" cy="3326569"/>
              </a:xfrm>
              <a:custGeom>
                <a:avLst/>
                <a:gdLst/>
                <a:ahLst/>
                <a:cxnLst/>
                <a:rect l="l" t="t" r="r" b="b"/>
                <a:pathLst>
                  <a:path w="6018347" h="1816995">
                    <a:moveTo>
                      <a:pt x="129279" y="0"/>
                    </a:moveTo>
                    <a:lnTo>
                      <a:pt x="5889068" y="0"/>
                    </a:lnTo>
                    <a:cubicBezTo>
                      <a:pt x="5960467" y="0"/>
                      <a:pt x="6018347" y="57880"/>
                      <a:pt x="6018347" y="129279"/>
                    </a:cubicBezTo>
                    <a:lnTo>
                      <a:pt x="6018347" y="1687716"/>
                    </a:lnTo>
                    <a:cubicBezTo>
                      <a:pt x="6018347" y="1759115"/>
                      <a:pt x="5960467" y="1816995"/>
                      <a:pt x="5889068" y="1816995"/>
                    </a:cubicBezTo>
                    <a:lnTo>
                      <a:pt x="129279" y="1816995"/>
                    </a:lnTo>
                    <a:cubicBezTo>
                      <a:pt x="57880" y="1816995"/>
                      <a:pt x="0" y="1759115"/>
                      <a:pt x="0" y="1687716"/>
                    </a:cubicBezTo>
                    <a:lnTo>
                      <a:pt x="0" y="129279"/>
                    </a:lnTo>
                    <a:cubicBezTo>
                      <a:pt x="0" y="57880"/>
                      <a:pt x="57880" y="0"/>
                      <a:pt x="129279" y="0"/>
                    </a:cubicBezTo>
                    <a:close/>
                  </a:path>
                </a:pathLst>
              </a:custGeom>
              <a:solidFill>
                <a:srgbClr val="2D3748"/>
              </a:solidFill>
              <a:ln w="8467">
                <a:solidFill>
                  <a:srgbClr val="4FD1C5">
                    <a:alpha val="30196"/>
                  </a:srgbClr>
                </a:solidFill>
                <a:prstDash val="solid"/>
              </a:ln>
            </p:spPr>
          </p:sp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524DEEC6-AEE9-0A8C-243A-3C57C06CC32B}"/>
                  </a:ext>
                </a:extLst>
              </p:cNvPr>
              <p:cNvGrpSpPr/>
              <p:nvPr/>
            </p:nvGrpSpPr>
            <p:grpSpPr>
              <a:xfrm>
                <a:off x="851158" y="1357066"/>
                <a:ext cx="5486184" cy="338730"/>
                <a:chOff x="939983" y="1443249"/>
                <a:chExt cx="6835753" cy="267689"/>
              </a:xfrm>
            </p:grpSpPr>
            <p:sp>
              <p:nvSpPr>
                <p:cNvPr id="20" name="Shape 70">
                  <a:extLst>
                    <a:ext uri="{FF2B5EF4-FFF2-40B4-BE49-F238E27FC236}">
                      <a16:creationId xmlns:a16="http://schemas.microsoft.com/office/drawing/2014/main" id="{3EAAD43B-5380-C24A-6742-1A5C12AF2E61}"/>
                    </a:ext>
                  </a:extLst>
                </p:cNvPr>
                <p:cNvSpPr/>
                <p:nvPr/>
              </p:nvSpPr>
              <p:spPr>
                <a:xfrm>
                  <a:off x="939983" y="1490911"/>
                  <a:ext cx="274411" cy="172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72" h="172363">
                      <a:moveTo>
                        <a:pt x="98604" y="129272"/>
                      </a:moveTo>
                      <a:cubicBezTo>
                        <a:pt x="101061" y="121765"/>
                        <a:pt x="105976" y="114965"/>
                        <a:pt x="111531" y="109107"/>
                      </a:cubicBezTo>
                      <a:cubicBezTo>
                        <a:pt x="122539" y="97527"/>
                        <a:pt x="129272" y="81872"/>
                        <a:pt x="129272" y="64636"/>
                      </a:cubicBezTo>
                      <a:cubicBezTo>
                        <a:pt x="129272" y="28952"/>
                        <a:pt x="100321" y="0"/>
                        <a:pt x="64636" y="0"/>
                      </a:cubicBezTo>
                      <a:cubicBezTo>
                        <a:pt x="28952" y="0"/>
                        <a:pt x="0" y="28952"/>
                        <a:pt x="0" y="64636"/>
                      </a:cubicBezTo>
                      <a:cubicBezTo>
                        <a:pt x="0" y="81872"/>
                        <a:pt x="6733" y="97527"/>
                        <a:pt x="17741" y="109107"/>
                      </a:cubicBezTo>
                      <a:cubicBezTo>
                        <a:pt x="23296" y="114965"/>
                        <a:pt x="28245" y="121765"/>
                        <a:pt x="30669" y="129272"/>
                      </a:cubicBezTo>
                      <a:lnTo>
                        <a:pt x="98570" y="129272"/>
                      </a:lnTo>
                      <a:close/>
                      <a:moveTo>
                        <a:pt x="96954" y="145431"/>
                      </a:moveTo>
                      <a:lnTo>
                        <a:pt x="32318" y="145431"/>
                      </a:lnTo>
                      <a:lnTo>
                        <a:pt x="32318" y="150818"/>
                      </a:lnTo>
                      <a:cubicBezTo>
                        <a:pt x="32318" y="165698"/>
                        <a:pt x="44370" y="177750"/>
                        <a:pt x="59250" y="177750"/>
                      </a:cubicBezTo>
                      <a:lnTo>
                        <a:pt x="70023" y="177750"/>
                      </a:lnTo>
                      <a:cubicBezTo>
                        <a:pt x="84902" y="177750"/>
                        <a:pt x="96954" y="165698"/>
                        <a:pt x="96954" y="150818"/>
                      </a:cubicBezTo>
                      <a:lnTo>
                        <a:pt x="96954" y="145431"/>
                      </a:lnTo>
                      <a:close/>
                      <a:moveTo>
                        <a:pt x="61943" y="37704"/>
                      </a:moveTo>
                      <a:cubicBezTo>
                        <a:pt x="48544" y="37704"/>
                        <a:pt x="37704" y="48544"/>
                        <a:pt x="37704" y="61943"/>
                      </a:cubicBezTo>
                      <a:cubicBezTo>
                        <a:pt x="37704" y="66420"/>
                        <a:pt x="34102" y="70023"/>
                        <a:pt x="29625" y="70023"/>
                      </a:cubicBezTo>
                      <a:cubicBezTo>
                        <a:pt x="25148" y="70023"/>
                        <a:pt x="21545" y="66420"/>
                        <a:pt x="21545" y="61943"/>
                      </a:cubicBezTo>
                      <a:cubicBezTo>
                        <a:pt x="21545" y="39623"/>
                        <a:pt x="39623" y="21545"/>
                        <a:pt x="61943" y="21545"/>
                      </a:cubicBezTo>
                      <a:cubicBezTo>
                        <a:pt x="66420" y="21545"/>
                        <a:pt x="70023" y="25148"/>
                        <a:pt x="70023" y="29625"/>
                      </a:cubicBezTo>
                      <a:cubicBezTo>
                        <a:pt x="70023" y="34102"/>
                        <a:pt x="66420" y="37704"/>
                        <a:pt x="61943" y="37704"/>
                      </a:cubicBezTo>
                      <a:close/>
                    </a:path>
                  </a:pathLst>
                </a:custGeom>
                <a:solidFill>
                  <a:srgbClr val="4FD1C5"/>
                </a:solidFill>
                <a:ln/>
              </p:spPr>
            </p:sp>
            <p:sp>
              <p:nvSpPr>
                <p:cNvPr id="21" name="Text 71">
                  <a:extLst>
                    <a:ext uri="{FF2B5EF4-FFF2-40B4-BE49-F238E27FC236}">
                      <a16:creationId xmlns:a16="http://schemas.microsoft.com/office/drawing/2014/main" id="{9C88B3B2-DF6C-EC4B-334F-C9B3EEC6ACCF}"/>
                    </a:ext>
                  </a:extLst>
                </p:cNvPr>
                <p:cNvSpPr/>
                <p:nvPr/>
              </p:nvSpPr>
              <p:spPr>
                <a:xfrm>
                  <a:off x="1355607" y="1443249"/>
                  <a:ext cx="6420129" cy="267689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ctr"/>
                <a:lstStyle/>
                <a:p>
                  <a:pPr>
                    <a:lnSpc>
                      <a:spcPct val="130000"/>
                    </a:lnSpc>
                  </a:pPr>
                  <a:r>
                    <a:rPr lang="en-US" altLang="zh-CN" b="1" dirty="0" err="1">
                      <a:solidFill>
                        <a:srgbClr val="E2E8F0"/>
                      </a:solidFill>
                      <a:latin typeface="MiSans" pitchFamily="34" charset="0"/>
                      <a:ea typeface="MiSans" pitchFamily="34" charset="-122"/>
                      <a:cs typeface="MiSans" pitchFamily="34" charset="-120"/>
                    </a:rPr>
                    <a:t>sp_generate_stock_report</a:t>
                  </a:r>
                  <a:endParaRPr lang="en-US" dirty="0"/>
                </a:p>
              </p:txBody>
            </p:sp>
          </p:grpSp>
        </p:grpSp>
        <p:pic>
          <p:nvPicPr>
            <p:cNvPr id="13" name="图片 12" descr="图形用户界面, 文本, 应用程序, 电子邮件&#10;&#10;AI 生成的内容可能不正确。">
              <a:extLst>
                <a:ext uri="{FF2B5EF4-FFF2-40B4-BE49-F238E27FC236}">
                  <a16:creationId xmlns:a16="http://schemas.microsoft.com/office/drawing/2014/main" id="{F0F0FF62-DA19-3DE7-2FE1-23C19B9E0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54165" y="1890443"/>
              <a:ext cx="5697414" cy="3265406"/>
            </a:xfrm>
            <a:prstGeom prst="rect">
              <a:avLst/>
            </a:prstGeom>
          </p:spPr>
        </p:pic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C07AC2A7-09D0-D302-E887-4E963AF624EF}"/>
              </a:ext>
            </a:extLst>
          </p:cNvPr>
          <p:cNvGrpSpPr/>
          <p:nvPr/>
        </p:nvGrpSpPr>
        <p:grpSpPr>
          <a:xfrm>
            <a:off x="9633203" y="5556978"/>
            <a:ext cx="6184050" cy="3357942"/>
            <a:chOff x="611939" y="1217847"/>
            <a:chExt cx="5838737" cy="3326569"/>
          </a:xfrm>
        </p:grpSpPr>
        <p:sp>
          <p:nvSpPr>
            <p:cNvPr id="29" name="Shape 69">
              <a:extLst>
                <a:ext uri="{FF2B5EF4-FFF2-40B4-BE49-F238E27FC236}">
                  <a16:creationId xmlns:a16="http://schemas.microsoft.com/office/drawing/2014/main" id="{8E0699FC-C1AD-DD16-3FE7-FB9DA3A509DE}"/>
                </a:ext>
              </a:extLst>
            </p:cNvPr>
            <p:cNvSpPr/>
            <p:nvPr/>
          </p:nvSpPr>
          <p:spPr>
            <a:xfrm>
              <a:off x="611939" y="1217847"/>
              <a:ext cx="5838737" cy="3326569"/>
            </a:xfrm>
            <a:custGeom>
              <a:avLst/>
              <a:gdLst/>
              <a:ahLst/>
              <a:cxnLst/>
              <a:rect l="l" t="t" r="r" b="b"/>
              <a:pathLst>
                <a:path w="6018347" h="1816995">
                  <a:moveTo>
                    <a:pt x="129279" y="0"/>
                  </a:moveTo>
                  <a:lnTo>
                    <a:pt x="5889068" y="0"/>
                  </a:lnTo>
                  <a:cubicBezTo>
                    <a:pt x="5960467" y="0"/>
                    <a:pt x="6018347" y="57880"/>
                    <a:pt x="6018347" y="129279"/>
                  </a:cubicBezTo>
                  <a:lnTo>
                    <a:pt x="6018347" y="1687716"/>
                  </a:lnTo>
                  <a:cubicBezTo>
                    <a:pt x="6018347" y="1759115"/>
                    <a:pt x="5960467" y="1816995"/>
                    <a:pt x="5889068" y="1816995"/>
                  </a:cubicBezTo>
                  <a:lnTo>
                    <a:pt x="129279" y="1816995"/>
                  </a:lnTo>
                  <a:cubicBezTo>
                    <a:pt x="57880" y="1816995"/>
                    <a:pt x="0" y="1759115"/>
                    <a:pt x="0" y="1687716"/>
                  </a:cubicBezTo>
                  <a:lnTo>
                    <a:pt x="0" y="129279"/>
                  </a:lnTo>
                  <a:cubicBezTo>
                    <a:pt x="0" y="57880"/>
                    <a:pt x="57880" y="0"/>
                    <a:pt x="129279" y="0"/>
                  </a:cubicBezTo>
                  <a:close/>
                </a:path>
              </a:pathLst>
            </a:custGeom>
            <a:solidFill>
              <a:srgbClr val="2D3748"/>
            </a:solidFill>
            <a:ln w="8467">
              <a:solidFill>
                <a:srgbClr val="4FD1C5">
                  <a:alpha val="30196"/>
                </a:srgbClr>
              </a:solidFill>
              <a:prstDash val="solid"/>
            </a:ln>
          </p:spPr>
        </p:sp>
        <p:sp>
          <p:nvSpPr>
            <p:cNvPr id="32" name="Text 71">
              <a:extLst>
                <a:ext uri="{FF2B5EF4-FFF2-40B4-BE49-F238E27FC236}">
                  <a16:creationId xmlns:a16="http://schemas.microsoft.com/office/drawing/2014/main" id="{A265BD87-EF7C-2209-71C6-2EE3FCACE666}"/>
                </a:ext>
              </a:extLst>
            </p:cNvPr>
            <p:cNvSpPr/>
            <p:nvPr/>
          </p:nvSpPr>
          <p:spPr>
            <a:xfrm>
              <a:off x="850144" y="1626455"/>
              <a:ext cx="5577594" cy="231912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200000"/>
                </a:lnSpc>
              </a:pPr>
              <a:r>
                <a:rPr lang="zh-CN" altLang="en-US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上述三个模块分别展示了三个存储过程在系统中的作用：</a:t>
              </a:r>
              <a:endParaRPr lang="en-US" altLang="zh-CN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>
                <a:lnSpc>
                  <a:spcPct val="200000"/>
                </a:lnSpc>
              </a:pPr>
              <a:r>
                <a:rPr lang="en-US" altLang="zh-CN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·</a:t>
              </a:r>
              <a:r>
                <a:rPr lang="zh-CN" altLang="en-US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处方权限确认与处方开具</a:t>
              </a:r>
              <a:endParaRPr lang="en-US" altLang="zh-CN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>
                <a:lnSpc>
                  <a:spcPct val="200000"/>
                </a:lnSpc>
              </a:pPr>
              <a:r>
                <a:rPr lang="en-US" altLang="zh-CN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·</a:t>
              </a:r>
              <a:r>
                <a:rPr lang="zh-CN" altLang="en-US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调用游标扫描数据库生成智能补货报告</a:t>
              </a:r>
              <a:endParaRPr lang="en-US" altLang="zh-CN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>
                <a:lnSpc>
                  <a:spcPct val="200000"/>
                </a:lnSpc>
              </a:pPr>
              <a:r>
                <a:rPr lang="en-US" altLang="zh-CN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·</a:t>
              </a:r>
              <a:r>
                <a:rPr lang="zh-CN" altLang="en-US" b="1" dirty="0">
                  <a:solidFill>
                    <a:srgbClr val="E2E8F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创建并获取处方详情信息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0357421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038B35-50CE-DA64-F6E2-D2220448F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2F69DA21-DE24-FF68-2A44-6E2BA34B7387}"/>
              </a:ext>
            </a:extLst>
          </p:cNvPr>
          <p:cNvSpPr/>
          <p:nvPr/>
        </p:nvSpPr>
        <p:spPr>
          <a:xfrm>
            <a:off x="430908" y="430908"/>
            <a:ext cx="64636" cy="430908"/>
          </a:xfrm>
          <a:custGeom>
            <a:avLst/>
            <a:gdLst/>
            <a:ahLst/>
            <a:cxnLst/>
            <a:rect l="l" t="t" r="r" b="b"/>
            <a:pathLst>
              <a:path w="64636" h="430908">
                <a:moveTo>
                  <a:pt x="32318" y="0"/>
                </a:moveTo>
                <a:lnTo>
                  <a:pt x="32318" y="0"/>
                </a:lnTo>
                <a:cubicBezTo>
                  <a:pt x="50155" y="0"/>
                  <a:pt x="64636" y="14481"/>
                  <a:pt x="64636" y="32318"/>
                </a:cubicBezTo>
                <a:lnTo>
                  <a:pt x="64636" y="398590"/>
                </a:lnTo>
                <a:cubicBezTo>
                  <a:pt x="64636" y="416439"/>
                  <a:pt x="50167" y="430908"/>
                  <a:pt x="32318" y="430908"/>
                </a:cubicBezTo>
                <a:lnTo>
                  <a:pt x="32318" y="430908"/>
                </a:lnTo>
                <a:cubicBezTo>
                  <a:pt x="14469" y="430908"/>
                  <a:pt x="0" y="416439"/>
                  <a:pt x="0" y="398590"/>
                </a:cubicBezTo>
                <a:lnTo>
                  <a:pt x="0" y="32318"/>
                </a:lnTo>
                <a:cubicBezTo>
                  <a:pt x="0" y="14481"/>
                  <a:pt x="14481" y="0"/>
                  <a:pt x="32318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C5401E1-1456-8C3A-C4C4-4A846DA14843}"/>
              </a:ext>
            </a:extLst>
          </p:cNvPr>
          <p:cNvSpPr/>
          <p:nvPr/>
        </p:nvSpPr>
        <p:spPr>
          <a:xfrm>
            <a:off x="691318" y="459868"/>
            <a:ext cx="8768566" cy="430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054" b="1" dirty="0" err="1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数据库</a:t>
            </a:r>
            <a:r>
              <a:rPr lang="zh-CN" altLang="en-US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详细设计：触发器</a:t>
            </a:r>
            <a:r>
              <a:rPr lang="en-US" altLang="zh-CN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—— </a:t>
            </a:r>
            <a:r>
              <a:rPr lang="zh-CN" altLang="en-US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隐形审计哨兵</a:t>
            </a:r>
            <a:endParaRPr lang="en-US" sz="1600" dirty="0"/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83C6B83D-A3D6-E297-01BE-60B03CFB31BD}"/>
              </a:ext>
            </a:extLst>
          </p:cNvPr>
          <p:cNvGrpSpPr/>
          <p:nvPr/>
        </p:nvGrpSpPr>
        <p:grpSpPr>
          <a:xfrm>
            <a:off x="230469" y="995939"/>
            <a:ext cx="15937786" cy="8148061"/>
            <a:chOff x="1197202" y="5222828"/>
            <a:chExt cx="9567779" cy="3631032"/>
          </a:xfrm>
        </p:grpSpPr>
        <p:sp>
          <p:nvSpPr>
            <p:cNvPr id="35" name="Shape 69">
              <a:extLst>
                <a:ext uri="{FF2B5EF4-FFF2-40B4-BE49-F238E27FC236}">
                  <a16:creationId xmlns:a16="http://schemas.microsoft.com/office/drawing/2014/main" id="{37697FAF-B8CB-B6DA-A2B0-18AF94DF7817}"/>
                </a:ext>
              </a:extLst>
            </p:cNvPr>
            <p:cNvSpPr/>
            <p:nvPr/>
          </p:nvSpPr>
          <p:spPr>
            <a:xfrm>
              <a:off x="1197202" y="5222828"/>
              <a:ext cx="9567779" cy="3490264"/>
            </a:xfrm>
            <a:custGeom>
              <a:avLst/>
              <a:gdLst/>
              <a:ahLst/>
              <a:cxnLst/>
              <a:rect l="l" t="t" r="r" b="b"/>
              <a:pathLst>
                <a:path w="6018347" h="1816995">
                  <a:moveTo>
                    <a:pt x="129279" y="0"/>
                  </a:moveTo>
                  <a:lnTo>
                    <a:pt x="5889068" y="0"/>
                  </a:lnTo>
                  <a:cubicBezTo>
                    <a:pt x="5960467" y="0"/>
                    <a:pt x="6018347" y="57880"/>
                    <a:pt x="6018347" y="129279"/>
                  </a:cubicBezTo>
                  <a:lnTo>
                    <a:pt x="6018347" y="1687716"/>
                  </a:lnTo>
                  <a:cubicBezTo>
                    <a:pt x="6018347" y="1759115"/>
                    <a:pt x="5960467" y="1816995"/>
                    <a:pt x="5889068" y="1816995"/>
                  </a:cubicBezTo>
                  <a:lnTo>
                    <a:pt x="129279" y="1816995"/>
                  </a:lnTo>
                  <a:cubicBezTo>
                    <a:pt x="57880" y="1816995"/>
                    <a:pt x="0" y="1759115"/>
                    <a:pt x="0" y="1687716"/>
                  </a:cubicBezTo>
                  <a:lnTo>
                    <a:pt x="0" y="129279"/>
                  </a:lnTo>
                  <a:cubicBezTo>
                    <a:pt x="0" y="57880"/>
                    <a:pt x="57880" y="0"/>
                    <a:pt x="129279" y="0"/>
                  </a:cubicBezTo>
                  <a:close/>
                </a:path>
              </a:pathLst>
            </a:custGeom>
            <a:solidFill>
              <a:srgbClr val="2D3748"/>
            </a:solidFill>
            <a:ln w="8467">
              <a:solidFill>
                <a:srgbClr val="4FD1C5">
                  <a:alpha val="30196"/>
                </a:srgbClr>
              </a:solidFill>
              <a:prstDash val="solid"/>
            </a:ln>
          </p:spPr>
          <p:txBody>
            <a:bodyPr/>
            <a:lstStyle/>
            <a:p>
              <a:endParaRPr lang="zh-CN" altLang="en-US" sz="1527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32C7D12-AEE8-4B7D-3DF8-63DC41BD041B}"/>
                </a:ext>
              </a:extLst>
            </p:cNvPr>
            <p:cNvSpPr txBox="1"/>
            <p:nvPr/>
          </p:nvSpPr>
          <p:spPr>
            <a:xfrm>
              <a:off x="1321469" y="5438160"/>
              <a:ext cx="4276699" cy="3415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bg1">
                      <a:lumMod val="8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触发器 </a:t>
              </a:r>
              <a:r>
                <a:rPr lang="en-US" altLang="zh-CN" b="1" dirty="0" err="1">
                  <a:solidFill>
                    <a:schemeClr val="bg1">
                      <a:lumMod val="8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prescriptions.trg_prescription_audit</a:t>
              </a:r>
              <a:r>
                <a:rPr lang="zh-CN" altLang="en-US" b="1" dirty="0">
                  <a:solidFill>
                    <a:schemeClr val="bg1">
                      <a:lumMod val="8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：</a:t>
              </a:r>
              <a:endParaRPr lang="en-US" altLang="zh-CN" b="1" dirty="0">
                <a:solidFill>
                  <a:schemeClr val="bg1">
                    <a:lumMod val="85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挂载点：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prescription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表</a:t>
              </a:r>
              <a:endParaRPr lang="en-US" altLang="zh-CN" b="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触发时机：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AFTER INSERT</a:t>
              </a:r>
            </a:p>
            <a:p>
              <a:endParaRPr lang="en-US" altLang="zh-CN" b="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r>
                <a:rPr lang="zh-CN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自动监测：</a:t>
              </a:r>
              <a:endPara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每当系统（无论通过分院 </a:t>
              </a:r>
              <a:r>
                <a:rPr lang="en-US" altLang="zh-CN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A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、分院 </a:t>
              </a:r>
              <a:r>
                <a:rPr lang="en-US" altLang="zh-CN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B 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还是总院）成功插入一条处方记录时，触发器会自动拦截该动作。</a:t>
              </a:r>
            </a:p>
            <a:p>
              <a:r>
                <a:rPr lang="zh-CN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风险判别：</a:t>
              </a:r>
              <a:endPara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触发器内部会读取新插入行的 </a:t>
              </a:r>
              <a:r>
                <a:rPr lang="en-US" altLang="zh-CN" b="1" dirty="0" err="1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total_amount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（处方总金额）。</a:t>
              </a:r>
            </a:p>
            <a:p>
              <a:r>
                <a:rPr lang="zh-CN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异常响应：</a:t>
              </a:r>
              <a:endPara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如果检测到单张处方金额超过 预设的风险红线，触发器会立即自动执行以下操作：</a:t>
              </a:r>
              <a:endPara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r>
                <a:rPr lang="en-US" altLang="zh-CN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       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调用数据库原生的 </a:t>
              </a:r>
              <a:r>
                <a:rPr lang="en-US" altLang="zh-CN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UUID 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生成函数。</a:t>
              </a:r>
              <a:endPara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r>
                <a:rPr lang="en-US" altLang="zh-CN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       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在预警信息表中自动插入一条类型为 </a:t>
              </a:r>
              <a:r>
                <a:rPr lang="en-US" altLang="zh-CN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‘RISK’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 的详细报警记录。</a:t>
              </a:r>
              <a:endPara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r>
                <a:rPr lang="en-US" altLang="zh-CN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       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记录中包含处方号、金额、发生院区等审计核心要素。</a:t>
              </a:r>
              <a:endPara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endPara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核心亮点：</a:t>
              </a:r>
              <a:endParaRPr lang="en-US" altLang="zh-CN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· 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非侵入式审计</a:t>
              </a:r>
              <a:endPara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· 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分布式环境下的</a:t>
              </a:r>
              <a:r>
                <a:rPr lang="en-US" altLang="zh-CN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ID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冲突规避</a:t>
              </a:r>
              <a:endPara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· </a:t>
              </a:r>
              <a:r>
                <a:rPr lang="zh-CN" altLang="en-US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  <a:cs typeface="MiSans" pitchFamily="34" charset="-120"/>
                </a:rPr>
                <a:t>业务与审计的完美解耦</a:t>
              </a:r>
              <a:endParaRPr lang="en-US" altLang="zh-CN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pPr lvl="1"/>
              <a:endPara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pPr>
                <a:lnSpc>
                  <a:spcPct val="150000"/>
                </a:lnSpc>
              </a:pPr>
              <a:endParaRPr lang="en-US" altLang="zh-CN" b="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>
                <a:lnSpc>
                  <a:spcPct val="150000"/>
                </a:lnSpc>
              </a:pPr>
              <a:endParaRPr lang="zh-CN" altLang="en-US" b="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</p:txBody>
        </p:sp>
      </p:grpSp>
      <p:pic>
        <p:nvPicPr>
          <p:cNvPr id="6" name="图片 5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4E69024D-B10C-AC92-ABE7-F9D746625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497" y="2471175"/>
            <a:ext cx="8464034" cy="488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70243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DAE19C-4A56-5D61-6187-C4688C6C0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18CD8A22-2911-A215-6BE6-017C068FED08}"/>
              </a:ext>
            </a:extLst>
          </p:cNvPr>
          <p:cNvSpPr/>
          <p:nvPr/>
        </p:nvSpPr>
        <p:spPr>
          <a:xfrm>
            <a:off x="430908" y="430908"/>
            <a:ext cx="64636" cy="430908"/>
          </a:xfrm>
          <a:custGeom>
            <a:avLst/>
            <a:gdLst/>
            <a:ahLst/>
            <a:cxnLst/>
            <a:rect l="l" t="t" r="r" b="b"/>
            <a:pathLst>
              <a:path w="64636" h="430908">
                <a:moveTo>
                  <a:pt x="32318" y="0"/>
                </a:moveTo>
                <a:lnTo>
                  <a:pt x="32318" y="0"/>
                </a:lnTo>
                <a:cubicBezTo>
                  <a:pt x="50155" y="0"/>
                  <a:pt x="64636" y="14481"/>
                  <a:pt x="64636" y="32318"/>
                </a:cubicBezTo>
                <a:lnTo>
                  <a:pt x="64636" y="398590"/>
                </a:lnTo>
                <a:cubicBezTo>
                  <a:pt x="64636" y="416439"/>
                  <a:pt x="50167" y="430908"/>
                  <a:pt x="32318" y="430908"/>
                </a:cubicBezTo>
                <a:lnTo>
                  <a:pt x="32318" y="430908"/>
                </a:lnTo>
                <a:cubicBezTo>
                  <a:pt x="14469" y="430908"/>
                  <a:pt x="0" y="416439"/>
                  <a:pt x="0" y="398590"/>
                </a:cubicBezTo>
                <a:lnTo>
                  <a:pt x="0" y="32318"/>
                </a:lnTo>
                <a:cubicBezTo>
                  <a:pt x="0" y="14481"/>
                  <a:pt x="14481" y="0"/>
                  <a:pt x="32318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1349C14D-3259-34AC-ACFF-8AE0460207F9}"/>
              </a:ext>
            </a:extLst>
          </p:cNvPr>
          <p:cNvSpPr/>
          <p:nvPr/>
        </p:nvSpPr>
        <p:spPr>
          <a:xfrm>
            <a:off x="691318" y="459868"/>
            <a:ext cx="8768566" cy="430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054" b="1" dirty="0" err="1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数据库</a:t>
            </a:r>
            <a:r>
              <a:rPr lang="zh-CN" altLang="en-US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详细设计：游标 </a:t>
            </a:r>
            <a:r>
              <a:rPr lang="en-US" altLang="zh-CN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—— </a:t>
            </a:r>
            <a:r>
              <a:rPr lang="zh-CN" altLang="en-US" sz="3054" b="1" dirty="0">
                <a:solidFill>
                  <a:srgbClr val="E2E8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智能诊断大脑</a:t>
            </a:r>
            <a:endParaRPr lang="en-US" sz="1600" dirty="0"/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35EDCEA1-7C40-BE4B-5F94-EA271DE4B7FE}"/>
              </a:ext>
            </a:extLst>
          </p:cNvPr>
          <p:cNvGrpSpPr/>
          <p:nvPr/>
        </p:nvGrpSpPr>
        <p:grpSpPr>
          <a:xfrm>
            <a:off x="230469" y="995940"/>
            <a:ext cx="15937786" cy="8275433"/>
            <a:chOff x="1197202" y="5222828"/>
            <a:chExt cx="9567779" cy="3687793"/>
          </a:xfrm>
        </p:grpSpPr>
        <p:sp>
          <p:nvSpPr>
            <p:cNvPr id="35" name="Shape 69">
              <a:extLst>
                <a:ext uri="{FF2B5EF4-FFF2-40B4-BE49-F238E27FC236}">
                  <a16:creationId xmlns:a16="http://schemas.microsoft.com/office/drawing/2014/main" id="{5248F6D1-649F-5079-2332-5F6D98F982DA}"/>
                </a:ext>
              </a:extLst>
            </p:cNvPr>
            <p:cNvSpPr/>
            <p:nvPr/>
          </p:nvSpPr>
          <p:spPr>
            <a:xfrm>
              <a:off x="1197202" y="5222828"/>
              <a:ext cx="9567779" cy="3490264"/>
            </a:xfrm>
            <a:custGeom>
              <a:avLst/>
              <a:gdLst/>
              <a:ahLst/>
              <a:cxnLst/>
              <a:rect l="l" t="t" r="r" b="b"/>
              <a:pathLst>
                <a:path w="6018347" h="1816995">
                  <a:moveTo>
                    <a:pt x="129279" y="0"/>
                  </a:moveTo>
                  <a:lnTo>
                    <a:pt x="5889068" y="0"/>
                  </a:lnTo>
                  <a:cubicBezTo>
                    <a:pt x="5960467" y="0"/>
                    <a:pt x="6018347" y="57880"/>
                    <a:pt x="6018347" y="129279"/>
                  </a:cubicBezTo>
                  <a:lnTo>
                    <a:pt x="6018347" y="1687716"/>
                  </a:lnTo>
                  <a:cubicBezTo>
                    <a:pt x="6018347" y="1759115"/>
                    <a:pt x="5960467" y="1816995"/>
                    <a:pt x="5889068" y="1816995"/>
                  </a:cubicBezTo>
                  <a:lnTo>
                    <a:pt x="129279" y="1816995"/>
                  </a:lnTo>
                  <a:cubicBezTo>
                    <a:pt x="57880" y="1816995"/>
                    <a:pt x="0" y="1759115"/>
                    <a:pt x="0" y="1687716"/>
                  </a:cubicBezTo>
                  <a:lnTo>
                    <a:pt x="0" y="129279"/>
                  </a:lnTo>
                  <a:cubicBezTo>
                    <a:pt x="0" y="57880"/>
                    <a:pt x="57880" y="0"/>
                    <a:pt x="129279" y="0"/>
                  </a:cubicBezTo>
                  <a:close/>
                </a:path>
              </a:pathLst>
            </a:custGeom>
            <a:solidFill>
              <a:srgbClr val="2D3748"/>
            </a:solidFill>
            <a:ln w="8467">
              <a:solidFill>
                <a:srgbClr val="4FD1C5">
                  <a:alpha val="30196"/>
                </a:srgbClr>
              </a:solidFill>
              <a:prstDash val="solid"/>
            </a:ln>
          </p:spPr>
          <p:txBody>
            <a:bodyPr/>
            <a:lstStyle/>
            <a:p>
              <a:endParaRPr lang="zh-CN" altLang="en-US" sz="1527" b="1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61033E3B-FACC-3BD2-4DDD-032634D928FF}"/>
                </a:ext>
              </a:extLst>
            </p:cNvPr>
            <p:cNvSpPr txBox="1"/>
            <p:nvPr/>
          </p:nvSpPr>
          <p:spPr>
            <a:xfrm>
              <a:off x="1317530" y="5371481"/>
              <a:ext cx="5301633" cy="3539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实现位置</a:t>
              </a:r>
              <a:r>
                <a:rPr lang="zh-CN" altLang="en-US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：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封装在存储过程 </a:t>
              </a:r>
              <a:r>
                <a:rPr lang="en-US" altLang="zh-CN" b="1" dirty="0" err="1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sp_generate_stock_report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 内部。</a:t>
              </a:r>
              <a:br>
                <a:rPr lang="zh-CN" altLang="en-US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</a:br>
              <a:r>
                <a:rPr lang="zh-CN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核心逻辑流</a:t>
              </a:r>
              <a:r>
                <a:rPr lang="zh-CN" altLang="en-US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：</a:t>
              </a:r>
            </a:p>
            <a:p>
              <a:r>
                <a:rPr lang="en-US" altLang="zh-CN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1.</a:t>
              </a:r>
              <a:r>
                <a:rPr lang="zh-CN" altLang="en-US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定义：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声明一个游标，其底层 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SQL 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关联了 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inventory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（库存）和 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medicines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（药品）表，锁定当前院区的所有记录。</a:t>
              </a:r>
            </a:p>
            <a:p>
              <a:r>
                <a:rPr lang="en-US" altLang="zh-CN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2.</a:t>
              </a:r>
              <a:r>
                <a:rPr lang="zh-CN" altLang="en-US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打开：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初始化结果集指针。</a:t>
              </a:r>
            </a:p>
            <a:p>
              <a:r>
                <a:rPr lang="en-US" altLang="zh-CN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3.</a:t>
              </a:r>
              <a:r>
                <a:rPr lang="zh-CN" altLang="en-US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循环迭代：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一行一行地读取药品名称、当前数量、管控等级等字段。</a:t>
              </a:r>
            </a:p>
            <a:p>
              <a:r>
                <a:rPr lang="en-US" altLang="zh-CN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4.</a:t>
              </a:r>
              <a:r>
                <a:rPr lang="zh-CN" altLang="en-US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逻辑评估：</a:t>
              </a:r>
              <a:endParaRPr lang="en-US" altLang="zh-CN" b="1" dirty="0">
                <a:solidFill>
                  <a:schemeClr val="bg1">
                    <a:lumMod val="75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在循环体内，针对每一行数据进行复杂的条件分支判定：</a:t>
              </a:r>
            </a:p>
            <a:p>
              <a:pPr lvl="1"/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级别 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1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（紧急）：库存 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&lt; 20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。</a:t>
              </a:r>
            </a:p>
            <a:p>
              <a:pPr lvl="1"/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级别 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2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（警告）：库存 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&lt; 50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。</a:t>
              </a:r>
            </a:p>
            <a:p>
              <a:r>
                <a:rPr lang="en-US" altLang="zh-CN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5.</a:t>
              </a:r>
              <a:r>
                <a:rPr lang="zh-CN" altLang="en-US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结果聚合：</a:t>
              </a:r>
              <a:endParaRPr lang="en-US" altLang="zh-CN" b="1" dirty="0">
                <a:solidFill>
                  <a:schemeClr val="bg1">
                    <a:lumMod val="75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游标并不直接返回表格，而是将每一行的诊断结论动态拼接成一段长文本。</a:t>
              </a:r>
            </a:p>
            <a:p>
              <a:r>
                <a:rPr lang="en-US" altLang="zh-CN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6.</a:t>
              </a:r>
              <a:r>
                <a:rPr lang="zh-CN" altLang="en-US" b="1" dirty="0">
                  <a:solidFill>
                    <a:schemeClr val="bg1">
                      <a:lumMod val="75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关闭与释放：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清理内存，释放数据库资源。</a:t>
              </a:r>
            </a:p>
            <a:p>
              <a:pPr lvl="1"/>
              <a:endParaRPr lang="zh-CN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核心作用：</a:t>
              </a:r>
              <a:endPara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  <a:p>
              <a:r>
                <a:rPr lang="en-US" altLang="zh-CN" b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1. </a:t>
              </a:r>
              <a:r>
                <a:rPr lang="zh-CN" altLang="en-US" b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实现“非集合式”的复杂逻辑</a:t>
              </a:r>
            </a:p>
            <a:p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传统的 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SQL 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语句（如 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SUM, AVG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等）只能处理简单的数值聚合。但“库存诊断”需要根据不同的药品属性（如处方药 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vs 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非处方药）应用不同的判定标准。游标允许我们在数据库内部进行过程化编程，处理普通 </a:t>
              </a:r>
              <a:r>
                <a:rPr lang="en-US" altLang="zh-CN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SQL 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难以表达的复杂业务逻辑。</a:t>
              </a:r>
            </a:p>
            <a:p>
              <a:r>
                <a:rPr lang="en-US" altLang="zh-CN" b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2. </a:t>
              </a:r>
              <a:r>
                <a:rPr lang="zh-CN" altLang="en-US" b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生产“可阅读”的决策建议</a:t>
              </a:r>
            </a:p>
            <a:p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游标的目标不是输出另一张表，而是输出文字结论。通过游标的逐行拼接，系统能够直接为用户生成直观报告，实现了从“原始数据”到“情报信息”的深度加工。</a:t>
              </a:r>
            </a:p>
            <a:p>
              <a:r>
                <a:rPr lang="en-US" altLang="zh-CN" b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3. </a:t>
              </a:r>
              <a:r>
                <a:rPr lang="zh-CN" altLang="en-US" b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驱动全网健康监控</a:t>
              </a:r>
            </a:p>
            <a:p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游标生成的报告存入 </a:t>
              </a:r>
              <a:r>
                <a:rPr lang="en-US" altLang="zh-CN" b="1" dirty="0" err="1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alert_messages</a:t>
              </a:r>
              <a:r>
                <a:rPr lang="zh-CN" altLang="en-US" b="1" dirty="0">
                  <a:solidFill>
                    <a:srgbClr val="A0AEC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 表后，由于该表受同步引擎监控，这份“诊断书”会立刻被分发到总院和各分院。这体现了游标在分布式预警体系中的核心价值。</a:t>
              </a:r>
            </a:p>
            <a:p>
              <a:pPr>
                <a:lnSpc>
                  <a:spcPct val="150000"/>
                </a:lnSpc>
              </a:pPr>
              <a:endParaRPr lang="en-US" altLang="zh-CN" b="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>
                <a:lnSpc>
                  <a:spcPct val="150000"/>
                </a:lnSpc>
              </a:pPr>
              <a:endParaRPr lang="zh-CN" altLang="en-US" b="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</p:txBody>
        </p:sp>
      </p:grpSp>
      <p:pic>
        <p:nvPicPr>
          <p:cNvPr id="5" name="图片 4" descr="图形用户界面, 文本, 应用程序&#10;&#10;AI 生成的内容可能不正确。">
            <a:extLst>
              <a:ext uri="{FF2B5EF4-FFF2-40B4-BE49-F238E27FC236}">
                <a16:creationId xmlns:a16="http://schemas.microsoft.com/office/drawing/2014/main" id="{387148DB-EF14-4953-5F32-DD7C3C206A5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456"/>
          <a:stretch>
            <a:fillRect/>
          </a:stretch>
        </p:blipFill>
        <p:spPr>
          <a:xfrm>
            <a:off x="9507999" y="2890016"/>
            <a:ext cx="6317092" cy="41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30377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1DD5A9-D367-03E2-9D2F-B4F6BC13E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>
            <a:extLst>
              <a:ext uri="{FF2B5EF4-FFF2-40B4-BE49-F238E27FC236}">
                <a16:creationId xmlns:a16="http://schemas.microsoft.com/office/drawing/2014/main" id="{64548A77-B8C5-C51D-10F7-30B418537AC8}"/>
              </a:ext>
            </a:extLst>
          </p:cNvPr>
          <p:cNvGrpSpPr/>
          <p:nvPr/>
        </p:nvGrpSpPr>
        <p:grpSpPr>
          <a:xfrm>
            <a:off x="331631" y="302323"/>
            <a:ext cx="5755325" cy="444576"/>
            <a:chOff x="506198" y="479422"/>
            <a:chExt cx="5755325" cy="444576"/>
          </a:xfrm>
        </p:grpSpPr>
        <p:sp>
          <p:nvSpPr>
            <p:cNvPr id="2" name="Shape 0">
              <a:extLst>
                <a:ext uri="{FF2B5EF4-FFF2-40B4-BE49-F238E27FC236}">
                  <a16:creationId xmlns:a16="http://schemas.microsoft.com/office/drawing/2014/main" id="{02995FCF-6E6A-3A69-DF52-B05784460330}"/>
                </a:ext>
              </a:extLst>
            </p:cNvPr>
            <p:cNvSpPr/>
            <p:nvPr/>
          </p:nvSpPr>
          <p:spPr>
            <a:xfrm>
              <a:off x="506198" y="479422"/>
              <a:ext cx="63500" cy="423333"/>
            </a:xfrm>
            <a:custGeom>
              <a:avLst/>
              <a:gdLst/>
              <a:ahLst/>
              <a:cxnLst/>
              <a:rect l="l" t="t" r="r" b="b"/>
              <a:pathLst>
                <a:path w="63500" h="423333">
                  <a:moveTo>
                    <a:pt x="31750" y="0"/>
                  </a:moveTo>
                  <a:lnTo>
                    <a:pt x="31750" y="0"/>
                  </a:lnTo>
                  <a:cubicBezTo>
                    <a:pt x="49273" y="0"/>
                    <a:pt x="63500" y="14227"/>
                    <a:pt x="63500" y="31750"/>
                  </a:cubicBezTo>
                  <a:lnTo>
                    <a:pt x="63500" y="391583"/>
                  </a:lnTo>
                  <a:cubicBezTo>
                    <a:pt x="63500" y="409107"/>
                    <a:pt x="49273" y="423333"/>
                    <a:pt x="31750" y="423333"/>
                  </a:cubicBezTo>
                  <a:lnTo>
                    <a:pt x="31750" y="423333"/>
                  </a:lnTo>
                  <a:cubicBezTo>
                    <a:pt x="14227" y="423333"/>
                    <a:pt x="0" y="409107"/>
                    <a:pt x="0" y="391583"/>
                  </a:cubicBezTo>
                  <a:lnTo>
                    <a:pt x="0" y="31750"/>
                  </a:lnTo>
                  <a:cubicBezTo>
                    <a:pt x="0" y="14227"/>
                    <a:pt x="14227" y="0"/>
                    <a:pt x="31750" y="0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sp>
          <p:nvSpPr>
            <p:cNvPr id="3" name="Text 1">
              <a:extLst>
                <a:ext uri="{FF2B5EF4-FFF2-40B4-BE49-F238E27FC236}">
                  <a16:creationId xmlns:a16="http://schemas.microsoft.com/office/drawing/2014/main" id="{72F30933-FC37-5C3C-E327-27A3D4366251}"/>
                </a:ext>
              </a:extLst>
            </p:cNvPr>
            <p:cNvSpPr/>
            <p:nvPr/>
          </p:nvSpPr>
          <p:spPr>
            <a:xfrm>
              <a:off x="705273" y="500665"/>
              <a:ext cx="5556250" cy="42333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90000"/>
                </a:lnSpc>
              </a:pPr>
              <a:r>
                <a:rPr lang="en-US" sz="3000" b="1" dirty="0" err="1">
                  <a:solidFill>
                    <a:srgbClr val="E2E8F0"/>
                  </a:solidFill>
                  <a:latin typeface="Noto Sans SC" pitchFamily="34" charset="0"/>
                  <a:ea typeface="Noto Sans SC" pitchFamily="34" charset="-122"/>
                  <a:cs typeface="Noto Sans SC" pitchFamily="34" charset="-120"/>
                </a:rPr>
                <a:t>核心功能</a:t>
              </a:r>
              <a:r>
                <a:rPr lang="en-US" sz="3000" b="1" dirty="0">
                  <a:solidFill>
                    <a:srgbClr val="E2E8F0"/>
                  </a:solidFill>
                  <a:latin typeface="Noto Sans SC" pitchFamily="34" charset="0"/>
                  <a:ea typeface="Noto Sans SC" pitchFamily="34" charset="-122"/>
                  <a:cs typeface="Noto Sans SC" pitchFamily="34" charset="-120"/>
                </a:rPr>
                <a:t>：</a:t>
              </a:r>
              <a:r>
                <a:rPr lang="zh-CN" altLang="en-US" sz="3000" b="1" dirty="0">
                  <a:solidFill>
                    <a:srgbClr val="E2E8F0"/>
                  </a:solidFill>
                  <a:latin typeface="Noto Sans SC" pitchFamily="34" charset="0"/>
                  <a:ea typeface="Noto Sans SC" pitchFamily="34" charset="-122"/>
                  <a:cs typeface="Noto Sans SC" pitchFamily="34" charset="-120"/>
                </a:rPr>
                <a:t>数据库同步</a:t>
              </a:r>
              <a:endParaRPr lang="en-US" sz="1600" dirty="0"/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BCB727B4-BE36-4A7C-8DA8-9BCE1F384F0E}"/>
              </a:ext>
            </a:extLst>
          </p:cNvPr>
          <p:cNvGrpSpPr/>
          <p:nvPr/>
        </p:nvGrpSpPr>
        <p:grpSpPr>
          <a:xfrm>
            <a:off x="13905121" y="365822"/>
            <a:ext cx="1693334" cy="423333"/>
            <a:chOff x="4975013" y="417417"/>
            <a:chExt cx="1693334" cy="423333"/>
          </a:xfrm>
        </p:grpSpPr>
        <p:sp>
          <p:nvSpPr>
            <p:cNvPr id="8" name="Shape 6">
              <a:extLst>
                <a:ext uri="{FF2B5EF4-FFF2-40B4-BE49-F238E27FC236}">
                  <a16:creationId xmlns:a16="http://schemas.microsoft.com/office/drawing/2014/main" id="{469AA6B3-FD99-5AB1-4811-1DEE875B40CF}"/>
                </a:ext>
              </a:extLst>
            </p:cNvPr>
            <p:cNvSpPr/>
            <p:nvPr/>
          </p:nvSpPr>
          <p:spPr>
            <a:xfrm>
              <a:off x="5080845" y="523249"/>
              <a:ext cx="211667" cy="211667"/>
            </a:xfrm>
            <a:custGeom>
              <a:avLst/>
              <a:gdLst/>
              <a:ahLst/>
              <a:cxnLst/>
              <a:rect l="l" t="t" r="r" b="b"/>
              <a:pathLst>
                <a:path w="211667" h="211667">
                  <a:moveTo>
                    <a:pt x="198479" y="79375"/>
                  </a:moveTo>
                  <a:lnTo>
                    <a:pt x="201745" y="79375"/>
                  </a:lnTo>
                  <a:cubicBezTo>
                    <a:pt x="207243" y="79375"/>
                    <a:pt x="211667" y="74951"/>
                    <a:pt x="211667" y="69453"/>
                  </a:cubicBezTo>
                  <a:lnTo>
                    <a:pt x="211667" y="9922"/>
                  </a:lnTo>
                  <a:cubicBezTo>
                    <a:pt x="211667" y="5912"/>
                    <a:pt x="209269" y="2274"/>
                    <a:pt x="205548" y="744"/>
                  </a:cubicBezTo>
                  <a:cubicBezTo>
                    <a:pt x="201827" y="-785"/>
                    <a:pt x="197569" y="83"/>
                    <a:pt x="194717" y="2894"/>
                  </a:cubicBezTo>
                  <a:lnTo>
                    <a:pt x="173343" y="24309"/>
                  </a:lnTo>
                  <a:cubicBezTo>
                    <a:pt x="155029" y="9136"/>
                    <a:pt x="131465" y="0"/>
                    <a:pt x="105833" y="0"/>
                  </a:cubicBezTo>
                  <a:cubicBezTo>
                    <a:pt x="52503" y="0"/>
                    <a:pt x="8392" y="39439"/>
                    <a:pt x="1075" y="90744"/>
                  </a:cubicBezTo>
                  <a:cubicBezTo>
                    <a:pt x="41" y="97979"/>
                    <a:pt x="5044" y="104676"/>
                    <a:pt x="12278" y="105709"/>
                  </a:cubicBezTo>
                  <a:cubicBezTo>
                    <a:pt x="19513" y="106743"/>
                    <a:pt x="26210" y="101699"/>
                    <a:pt x="27244" y="94506"/>
                  </a:cubicBezTo>
                  <a:cubicBezTo>
                    <a:pt x="32742" y="56017"/>
                    <a:pt x="65856" y="26458"/>
                    <a:pt x="105833" y="26458"/>
                  </a:cubicBezTo>
                  <a:cubicBezTo>
                    <a:pt x="124189" y="26458"/>
                    <a:pt x="141056" y="32660"/>
                    <a:pt x="154492" y="43119"/>
                  </a:cubicBezTo>
                  <a:lnTo>
                    <a:pt x="135186" y="62425"/>
                  </a:lnTo>
                  <a:cubicBezTo>
                    <a:pt x="132333" y="65278"/>
                    <a:pt x="131506" y="69536"/>
                    <a:pt x="133036" y="73257"/>
                  </a:cubicBezTo>
                  <a:cubicBezTo>
                    <a:pt x="134565" y="76977"/>
                    <a:pt x="138203" y="79375"/>
                    <a:pt x="142214" y="79375"/>
                  </a:cubicBezTo>
                  <a:lnTo>
                    <a:pt x="198479" y="79375"/>
                  </a:lnTo>
                  <a:close/>
                  <a:moveTo>
                    <a:pt x="210633" y="120923"/>
                  </a:moveTo>
                  <a:cubicBezTo>
                    <a:pt x="211667" y="113688"/>
                    <a:pt x="206623" y="106991"/>
                    <a:pt x="199430" y="105957"/>
                  </a:cubicBezTo>
                  <a:cubicBezTo>
                    <a:pt x="192236" y="104924"/>
                    <a:pt x="185498" y="109967"/>
                    <a:pt x="184464" y="117161"/>
                  </a:cubicBezTo>
                  <a:cubicBezTo>
                    <a:pt x="178966" y="155608"/>
                    <a:pt x="145852" y="185167"/>
                    <a:pt x="105875" y="185167"/>
                  </a:cubicBezTo>
                  <a:cubicBezTo>
                    <a:pt x="87519" y="185167"/>
                    <a:pt x="70652" y="178966"/>
                    <a:pt x="57216" y="168507"/>
                  </a:cubicBezTo>
                  <a:lnTo>
                    <a:pt x="76481" y="149242"/>
                  </a:lnTo>
                  <a:cubicBezTo>
                    <a:pt x="79334" y="146389"/>
                    <a:pt x="80160" y="142131"/>
                    <a:pt x="78631" y="138410"/>
                  </a:cubicBezTo>
                  <a:cubicBezTo>
                    <a:pt x="77101" y="134689"/>
                    <a:pt x="73463" y="132292"/>
                    <a:pt x="69453" y="132292"/>
                  </a:cubicBezTo>
                  <a:lnTo>
                    <a:pt x="9922" y="132292"/>
                  </a:lnTo>
                  <a:cubicBezTo>
                    <a:pt x="4424" y="132292"/>
                    <a:pt x="0" y="136715"/>
                    <a:pt x="0" y="142214"/>
                  </a:cubicBezTo>
                  <a:lnTo>
                    <a:pt x="0" y="201745"/>
                  </a:lnTo>
                  <a:cubicBezTo>
                    <a:pt x="0" y="205755"/>
                    <a:pt x="2398" y="209393"/>
                    <a:pt x="6118" y="210923"/>
                  </a:cubicBezTo>
                  <a:cubicBezTo>
                    <a:pt x="9839" y="212452"/>
                    <a:pt x="14097" y="211584"/>
                    <a:pt x="16950" y="208773"/>
                  </a:cubicBezTo>
                  <a:lnTo>
                    <a:pt x="38365" y="187358"/>
                  </a:lnTo>
                  <a:cubicBezTo>
                    <a:pt x="56637" y="202530"/>
                    <a:pt x="80202" y="211667"/>
                    <a:pt x="105833" y="211667"/>
                  </a:cubicBezTo>
                  <a:cubicBezTo>
                    <a:pt x="159163" y="211667"/>
                    <a:pt x="203274" y="172227"/>
                    <a:pt x="210592" y="120923"/>
                  </a:cubicBezTo>
                  <a:close/>
                </a:path>
              </a:pathLst>
            </a:custGeom>
            <a:solidFill>
              <a:srgbClr val="4FD1C5"/>
            </a:solidFill>
            <a:ln/>
          </p:spPr>
        </p: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95B74FE7-C356-3F5A-8C56-AB8C39592667}"/>
                </a:ext>
              </a:extLst>
            </p:cNvPr>
            <p:cNvGrpSpPr/>
            <p:nvPr/>
          </p:nvGrpSpPr>
          <p:grpSpPr>
            <a:xfrm>
              <a:off x="4975013" y="417417"/>
              <a:ext cx="1693334" cy="423333"/>
              <a:chOff x="677333" y="1608667"/>
              <a:chExt cx="1693334" cy="423333"/>
            </a:xfrm>
          </p:grpSpPr>
          <p:sp>
            <p:nvSpPr>
              <p:cNvPr id="7" name="Shape 5">
                <a:extLst>
                  <a:ext uri="{FF2B5EF4-FFF2-40B4-BE49-F238E27FC236}">
                    <a16:creationId xmlns:a16="http://schemas.microsoft.com/office/drawing/2014/main" id="{AA100B33-55E9-8A2F-1652-17749B8B8E39}"/>
                  </a:ext>
                </a:extLst>
              </p:cNvPr>
              <p:cNvSpPr/>
              <p:nvPr/>
            </p:nvSpPr>
            <p:spPr>
              <a:xfrm>
                <a:off x="677333" y="1608667"/>
                <a:ext cx="423333" cy="423333"/>
              </a:xfrm>
              <a:custGeom>
                <a:avLst/>
                <a:gdLst/>
                <a:ahLst/>
                <a:cxnLst/>
                <a:rect l="l" t="t" r="r" b="b"/>
                <a:pathLst>
                  <a:path w="423333" h="423333">
                    <a:moveTo>
                      <a:pt x="84667" y="0"/>
                    </a:moveTo>
                    <a:lnTo>
                      <a:pt x="338667" y="0"/>
                    </a:lnTo>
                    <a:cubicBezTo>
                      <a:pt x="385427" y="0"/>
                      <a:pt x="423333" y="37907"/>
                      <a:pt x="423333" y="84667"/>
                    </a:cubicBezTo>
                    <a:lnTo>
                      <a:pt x="423333" y="338667"/>
                    </a:lnTo>
                    <a:cubicBezTo>
                      <a:pt x="423333" y="385427"/>
                      <a:pt x="385427" y="423333"/>
                      <a:pt x="338667" y="423333"/>
                    </a:cubicBezTo>
                    <a:lnTo>
                      <a:pt x="84667" y="423333"/>
                    </a:lnTo>
                    <a:cubicBezTo>
                      <a:pt x="37907" y="423333"/>
                      <a:pt x="0" y="385427"/>
                      <a:pt x="0" y="338667"/>
                    </a:cubicBezTo>
                    <a:lnTo>
                      <a:pt x="0" y="84667"/>
                    </a:lnTo>
                    <a:cubicBezTo>
                      <a:pt x="0" y="37907"/>
                      <a:pt x="37907" y="0"/>
                      <a:pt x="84667" y="0"/>
                    </a:cubicBezTo>
                    <a:close/>
                  </a:path>
                </a:pathLst>
              </a:custGeom>
              <a:solidFill>
                <a:srgbClr val="4FD1C5">
                  <a:alpha val="20000"/>
                </a:srgbClr>
              </a:solidFill>
              <a:ln/>
            </p:spPr>
          </p:sp>
          <p:sp>
            <p:nvSpPr>
              <p:cNvPr id="9" name="Text 7">
                <a:extLst>
                  <a:ext uri="{FF2B5EF4-FFF2-40B4-BE49-F238E27FC236}">
                    <a16:creationId xmlns:a16="http://schemas.microsoft.com/office/drawing/2014/main" id="{26C4DFB9-E204-784B-6E80-6658671D8009}"/>
                  </a:ext>
                </a:extLst>
              </p:cNvPr>
              <p:cNvSpPr/>
              <p:nvPr/>
            </p:nvSpPr>
            <p:spPr>
              <a:xfrm>
                <a:off x="1227667" y="1651000"/>
                <a:ext cx="1143000" cy="33866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10000"/>
                  </a:lnSpc>
                </a:pPr>
                <a:r>
                  <a:rPr lang="en-US" sz="2000" b="1" dirty="0">
                    <a:solidFill>
                      <a:srgbClr val="4FD1C5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实现原理</a:t>
                </a:r>
                <a:endParaRPr lang="en-US" sz="1600" dirty="0"/>
              </a:p>
            </p:txBody>
          </p:sp>
        </p:grpSp>
      </p:grpSp>
      <p:sp>
        <p:nvSpPr>
          <p:cNvPr id="13" name="Text 11">
            <a:extLst>
              <a:ext uri="{FF2B5EF4-FFF2-40B4-BE49-F238E27FC236}">
                <a16:creationId xmlns:a16="http://schemas.microsoft.com/office/drawing/2014/main" id="{16A0536D-A0D9-B5FB-14F6-CE16B0A1A80D}"/>
              </a:ext>
            </a:extLst>
          </p:cNvPr>
          <p:cNvSpPr/>
          <p:nvPr/>
        </p:nvSpPr>
        <p:spPr>
          <a:xfrm>
            <a:off x="1025040" y="2413000"/>
            <a:ext cx="1481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E9EF959E-6917-FBFA-1702-246BA83A28AF}"/>
              </a:ext>
            </a:extLst>
          </p:cNvPr>
          <p:cNvGrpSpPr/>
          <p:nvPr/>
        </p:nvGrpSpPr>
        <p:grpSpPr>
          <a:xfrm>
            <a:off x="358253" y="1067305"/>
            <a:ext cx="15371156" cy="3367092"/>
            <a:chOff x="2651761" y="1264084"/>
            <a:chExt cx="12926906" cy="3367092"/>
          </a:xfrm>
        </p:grpSpPr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26ED1D7B-BE65-8BF1-C85D-A2A09B5885B1}"/>
                </a:ext>
              </a:extLst>
            </p:cNvPr>
            <p:cNvGrpSpPr/>
            <p:nvPr/>
          </p:nvGrpSpPr>
          <p:grpSpPr>
            <a:xfrm>
              <a:off x="2651761" y="1270001"/>
              <a:ext cx="12926906" cy="3361175"/>
              <a:chOff x="444500" y="1397000"/>
              <a:chExt cx="7577667" cy="4381500"/>
            </a:xfrm>
          </p:grpSpPr>
          <p:sp>
            <p:nvSpPr>
              <p:cNvPr id="5" name="Shape 3">
                <a:extLst>
                  <a:ext uri="{FF2B5EF4-FFF2-40B4-BE49-F238E27FC236}">
                    <a16:creationId xmlns:a16="http://schemas.microsoft.com/office/drawing/2014/main" id="{5E652A7E-0725-AFEC-C21B-683E88CB46AE}"/>
                  </a:ext>
                </a:extLst>
              </p:cNvPr>
              <p:cNvSpPr/>
              <p:nvPr/>
            </p:nvSpPr>
            <p:spPr>
              <a:xfrm>
                <a:off x="444500" y="1397000"/>
                <a:ext cx="7577667" cy="4381500"/>
              </a:xfrm>
              <a:custGeom>
                <a:avLst/>
                <a:gdLst/>
                <a:ahLst/>
                <a:cxnLst/>
                <a:rect l="l" t="t" r="r" b="b"/>
                <a:pathLst>
                  <a:path w="7577667" h="4381500">
                    <a:moveTo>
                      <a:pt x="42333" y="0"/>
                    </a:moveTo>
                    <a:lnTo>
                      <a:pt x="7450647" y="0"/>
                    </a:lnTo>
                    <a:cubicBezTo>
                      <a:pt x="7520798" y="0"/>
                      <a:pt x="7577667" y="56869"/>
                      <a:pt x="7577667" y="127020"/>
                    </a:cubicBezTo>
                    <a:lnTo>
                      <a:pt x="7577667" y="4254480"/>
                    </a:lnTo>
                    <a:cubicBezTo>
                      <a:pt x="7577667" y="4324631"/>
                      <a:pt x="7520798" y="4381500"/>
                      <a:pt x="7450647" y="4381500"/>
                    </a:cubicBezTo>
                    <a:lnTo>
                      <a:pt x="42333" y="4381500"/>
                    </a:lnTo>
                    <a:cubicBezTo>
                      <a:pt x="18953" y="4381500"/>
                      <a:pt x="0" y="4362547"/>
                      <a:pt x="0" y="4339167"/>
                    </a:cubicBezTo>
                    <a:lnTo>
                      <a:pt x="0" y="42333"/>
                    </a:lnTo>
                    <a:cubicBezTo>
                      <a:pt x="0" y="18953"/>
                      <a:pt x="18953" y="0"/>
                      <a:pt x="42333" y="0"/>
                    </a:cubicBezTo>
                    <a:close/>
                  </a:path>
                </a:pathLst>
              </a:custGeom>
              <a:solidFill>
                <a:srgbClr val="2D3748"/>
              </a:solidFill>
              <a:ln/>
            </p:spPr>
          </p:sp>
          <p:sp>
            <p:nvSpPr>
              <p:cNvPr id="6" name="Shape 4">
                <a:extLst>
                  <a:ext uri="{FF2B5EF4-FFF2-40B4-BE49-F238E27FC236}">
                    <a16:creationId xmlns:a16="http://schemas.microsoft.com/office/drawing/2014/main" id="{A9315697-8A8D-5647-E1A1-1CE97D444782}"/>
                  </a:ext>
                </a:extLst>
              </p:cNvPr>
              <p:cNvSpPr/>
              <p:nvPr/>
            </p:nvSpPr>
            <p:spPr>
              <a:xfrm>
                <a:off x="444500" y="1397000"/>
                <a:ext cx="42333" cy="4381500"/>
              </a:xfrm>
              <a:custGeom>
                <a:avLst/>
                <a:gdLst/>
                <a:ahLst/>
                <a:cxnLst/>
                <a:rect l="l" t="t" r="r" b="b"/>
                <a:pathLst>
                  <a:path w="42333" h="4381500">
                    <a:moveTo>
                      <a:pt x="42333" y="0"/>
                    </a:moveTo>
                    <a:lnTo>
                      <a:pt x="42333" y="0"/>
                    </a:lnTo>
                    <a:lnTo>
                      <a:pt x="42333" y="4381500"/>
                    </a:lnTo>
                    <a:lnTo>
                      <a:pt x="42333" y="4381500"/>
                    </a:lnTo>
                    <a:cubicBezTo>
                      <a:pt x="18953" y="4381500"/>
                      <a:pt x="0" y="4362547"/>
                      <a:pt x="0" y="4339167"/>
                    </a:cubicBezTo>
                    <a:lnTo>
                      <a:pt x="0" y="42333"/>
                    </a:lnTo>
                    <a:cubicBezTo>
                      <a:pt x="0" y="18953"/>
                      <a:pt x="18953" y="0"/>
                      <a:pt x="42333" y="0"/>
                    </a:cubicBezTo>
                    <a:close/>
                  </a:path>
                </a:pathLst>
              </a:custGeom>
              <a:solidFill>
                <a:srgbClr val="4FD1C5"/>
              </a:solidFill>
              <a:ln/>
            </p:spPr>
          </p:sp>
        </p:grpSp>
        <p:sp>
          <p:nvSpPr>
            <p:cNvPr id="27" name="Text 25">
              <a:extLst>
                <a:ext uri="{FF2B5EF4-FFF2-40B4-BE49-F238E27FC236}">
                  <a16:creationId xmlns:a16="http://schemas.microsoft.com/office/drawing/2014/main" id="{7DDAA7B6-FC84-505D-FD32-79E525A11163}"/>
                </a:ext>
              </a:extLst>
            </p:cNvPr>
            <p:cNvSpPr/>
            <p:nvPr/>
          </p:nvSpPr>
          <p:spPr>
            <a:xfrm>
              <a:off x="2886824" y="1264084"/>
              <a:ext cx="12485295" cy="336709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r>
                <a:rPr lang="zh-CN" altLang="en-US" b="1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核心同步原理：全网格广播 </a:t>
              </a:r>
              <a:endPara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  <a:p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不同于传统的“主从复制”，本项目采用了</a:t>
              </a:r>
              <a:r>
                <a:rPr lang="zh-CN" altLang="en-US" b="1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去中心化的网格广播架构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。</a:t>
              </a:r>
            </a:p>
            <a:p>
              <a:r>
                <a:rPr lang="en-US" altLang="zh-CN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1.  </a:t>
              </a:r>
              <a:r>
                <a:rPr lang="zh-CN" altLang="en-US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业务逻辑 </a:t>
              </a:r>
              <a:endParaRPr lang="en-US" altLang="zh-CN" b="1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  <a:p>
              <a:r>
                <a:rPr lang="zh-CN" altLang="en-US" b="1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归属权原则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：每一条数据（如用户、库存、处方等）都有一个明确的“法定拥有者”。</a:t>
              </a:r>
            </a:p>
            <a:p>
              <a:pPr lvl="1"/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分院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1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（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MySQL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）拥有 </a:t>
              </a:r>
              <a:r>
                <a:rPr lang="en-US" altLang="zh-CN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warehouse_id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=1 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的数据。</a:t>
              </a:r>
            </a:p>
            <a:p>
              <a:pPr lvl="1"/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分院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2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（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PostgreSQL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）拥有 </a:t>
              </a:r>
              <a:r>
                <a:rPr lang="en-US" altLang="zh-CN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warehouse_id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=2 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的数据。</a:t>
              </a:r>
            </a:p>
            <a:p>
              <a:pPr lvl="1"/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总院（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SQL Server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）拥有 </a:t>
              </a:r>
              <a:r>
                <a:rPr lang="en-US" altLang="zh-CN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warehouse_id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=3 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的数据。</a:t>
              </a:r>
            </a:p>
            <a:p>
              <a:r>
                <a:rPr lang="zh-CN" altLang="en-US" b="1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广播机制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：只有数据的“拥有者”才有权向全网发起同步广播。其他节点存储的都是“只读副本”。</a:t>
              </a:r>
            </a:p>
            <a:p>
              <a:r>
                <a:rPr lang="en-US" altLang="zh-CN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2.  </a:t>
              </a:r>
              <a:r>
                <a:rPr lang="zh-CN" altLang="en-US" b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代码实现 </a:t>
              </a:r>
              <a:endParaRPr lang="en-US" altLang="zh-CN" b="1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  <a:p>
              <a:r>
                <a:rPr lang="zh-CN" altLang="en-US" b="1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增量扫描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：同步引擎利用 </a:t>
              </a:r>
              <a:r>
                <a:rPr lang="en-US" altLang="zh-CN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last_updated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 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索引，每轮仅抓取最近 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5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分钟内变动的数据，极大地降低了 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I/O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损耗。</a:t>
              </a:r>
            </a:p>
            <a:p>
              <a:r>
                <a:rPr lang="zh-CN" altLang="en-US" b="1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异构翻译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：后端通过 </a:t>
              </a:r>
              <a:r>
                <a:rPr lang="en-US" altLang="zh-CN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SQLAlchemy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屏蔽了 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MySQL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、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PG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、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MSSQL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的语法差异，实现了同一套 </a:t>
              </a:r>
              <a:r>
                <a:rPr lang="en-US" altLang="zh-CN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Python </a:t>
              </a:r>
              <a:r>
                <a:rPr lang="zh-CN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代码对三类数据库的读写。</a:t>
              </a:r>
            </a:p>
          </p:txBody>
        </p:sp>
      </p:grp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712A95C5-9DA3-3567-088E-C40635BFD8E0}"/>
              </a:ext>
            </a:extLst>
          </p:cNvPr>
          <p:cNvGrpSpPr/>
          <p:nvPr/>
        </p:nvGrpSpPr>
        <p:grpSpPr>
          <a:xfrm>
            <a:off x="404060" y="4832136"/>
            <a:ext cx="15415493" cy="3454538"/>
            <a:chOff x="417173" y="4350546"/>
            <a:chExt cx="15415493" cy="3361175"/>
          </a:xfrm>
        </p:grpSpPr>
        <p:sp>
          <p:nvSpPr>
            <p:cNvPr id="79" name="Shape 3">
              <a:extLst>
                <a:ext uri="{FF2B5EF4-FFF2-40B4-BE49-F238E27FC236}">
                  <a16:creationId xmlns:a16="http://schemas.microsoft.com/office/drawing/2014/main" id="{9D94C076-4E77-8A4F-5165-598C3CC162E1}"/>
                </a:ext>
              </a:extLst>
            </p:cNvPr>
            <p:cNvSpPr/>
            <p:nvPr/>
          </p:nvSpPr>
          <p:spPr>
            <a:xfrm>
              <a:off x="417173" y="4350546"/>
              <a:ext cx="15415493" cy="3361175"/>
            </a:xfrm>
            <a:custGeom>
              <a:avLst/>
              <a:gdLst/>
              <a:ahLst/>
              <a:cxnLst/>
              <a:rect l="l" t="t" r="r" b="b"/>
              <a:pathLst>
                <a:path w="7577667" h="4381500">
                  <a:moveTo>
                    <a:pt x="42333" y="0"/>
                  </a:moveTo>
                  <a:lnTo>
                    <a:pt x="7450647" y="0"/>
                  </a:lnTo>
                  <a:cubicBezTo>
                    <a:pt x="7520798" y="0"/>
                    <a:pt x="7577667" y="56869"/>
                    <a:pt x="7577667" y="127020"/>
                  </a:cubicBezTo>
                  <a:lnTo>
                    <a:pt x="7577667" y="4254480"/>
                  </a:lnTo>
                  <a:cubicBezTo>
                    <a:pt x="7577667" y="4324631"/>
                    <a:pt x="7520798" y="4381500"/>
                    <a:pt x="7450647" y="4381500"/>
                  </a:cubicBezTo>
                  <a:lnTo>
                    <a:pt x="42333" y="4381500"/>
                  </a:lnTo>
                  <a:cubicBezTo>
                    <a:pt x="18953" y="4381500"/>
                    <a:pt x="0" y="4362547"/>
                    <a:pt x="0" y="4339167"/>
                  </a:cubicBezTo>
                  <a:lnTo>
                    <a:pt x="0" y="42333"/>
                  </a:lnTo>
                  <a:cubicBezTo>
                    <a:pt x="0" y="18953"/>
                    <a:pt x="18953" y="0"/>
                    <a:pt x="42333" y="0"/>
                  </a:cubicBezTo>
                  <a:close/>
                </a:path>
              </a:pathLst>
            </a:custGeom>
            <a:solidFill>
              <a:srgbClr val="2D3748"/>
            </a:solidFill>
            <a:ln/>
          </p:spPr>
        </p:sp>
        <p:sp>
          <p:nvSpPr>
            <p:cNvPr id="80" name="Shape 4">
              <a:extLst>
                <a:ext uri="{FF2B5EF4-FFF2-40B4-BE49-F238E27FC236}">
                  <a16:creationId xmlns:a16="http://schemas.microsoft.com/office/drawing/2014/main" id="{EFB76326-4D3B-FB30-257E-8A3B2354118D}"/>
                </a:ext>
              </a:extLst>
            </p:cNvPr>
            <p:cNvSpPr/>
            <p:nvPr/>
          </p:nvSpPr>
          <p:spPr>
            <a:xfrm rot="10800000">
              <a:off x="15742523" y="4350546"/>
              <a:ext cx="79262" cy="3361175"/>
            </a:xfrm>
            <a:custGeom>
              <a:avLst/>
              <a:gdLst/>
              <a:ahLst/>
              <a:cxnLst/>
              <a:rect l="l" t="t" r="r" b="b"/>
              <a:pathLst>
                <a:path w="42333" h="4381500">
                  <a:moveTo>
                    <a:pt x="42333" y="0"/>
                  </a:moveTo>
                  <a:lnTo>
                    <a:pt x="42333" y="0"/>
                  </a:lnTo>
                  <a:lnTo>
                    <a:pt x="42333" y="4381500"/>
                  </a:lnTo>
                  <a:lnTo>
                    <a:pt x="42333" y="4381500"/>
                  </a:lnTo>
                  <a:cubicBezTo>
                    <a:pt x="18953" y="4381500"/>
                    <a:pt x="0" y="4362547"/>
                    <a:pt x="0" y="4339167"/>
                  </a:cubicBezTo>
                  <a:lnTo>
                    <a:pt x="0" y="42333"/>
                  </a:lnTo>
                  <a:cubicBezTo>
                    <a:pt x="0" y="18953"/>
                    <a:pt x="18953" y="0"/>
                    <a:pt x="42333" y="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/>
          </p:spPr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6CC1853E-2E49-4FBA-5C74-5414945FA071}"/>
                    </a:ext>
                  </a:extLst>
                </p:cNvPr>
                <p:cNvSpPr txBox="1"/>
                <p:nvPr/>
              </p:nvSpPr>
              <p:spPr>
                <a:xfrm>
                  <a:off x="417173" y="4519282"/>
                  <a:ext cx="15194050" cy="307494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ts val="1400"/>
                    </a:lnSpc>
                    <a:spcAft>
                      <a:spcPts val="1350"/>
                    </a:spcAft>
                  </a:pPr>
                  <a:r>
                    <a:rPr lang="zh-CN" altLang="en-US" b="1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</a:rPr>
                    <a:t>自动同步逻辑：拥有者广播</a:t>
                  </a:r>
                  <a:endParaRPr lang="en-US" altLang="zh-CN" b="1" dirty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endParaRPr>
                </a:p>
                <a:p>
                  <a:pPr>
                    <a:lnSpc>
                      <a:spcPts val="1400"/>
                    </a:lnSpc>
                    <a:spcAft>
                      <a:spcPts val="1350"/>
                    </a:spcAft>
                  </a:pPr>
                  <a:r>
                    <a:rPr lang="en-US" altLang="zh-CN" b="1" dirty="0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rPr>
                    <a:t>1.</a:t>
                  </a:r>
                  <a:r>
                    <a:rPr lang="zh-CN" altLang="en-US" b="1" dirty="0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rPr>
                    <a:t>工作原理系统采用 “实时</a:t>
                  </a:r>
                  <a:r>
                    <a:rPr lang="en-US" altLang="zh-CN" b="1" dirty="0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rPr>
                    <a:t>/</a:t>
                  </a:r>
                  <a:r>
                    <a:rPr lang="zh-CN" altLang="en-US" b="1" dirty="0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rPr>
                    <a:t>定时” 双引擎驱动</a:t>
                  </a:r>
                  <a:endParaRPr lang="en-US" altLang="zh-CN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endParaRPr>
                </a:p>
                <a:p>
                  <a:pPr algn="l">
                    <a:lnSpc>
                      <a:spcPts val="1400"/>
                    </a:lnSpc>
                    <a:spcAft>
                      <a:spcPts val="1350"/>
                    </a:spcAft>
                  </a:pPr>
                  <a:r>
                    <a:rPr lang="zh-CN" altLang="en-US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实时同步：当前端操作完成后，后端会立刻触发一个异步后台任务，调用同步引擎。</a:t>
                  </a:r>
                  <a:endParaRPr lang="en-US" altLang="zh-CN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  <a:p>
                  <a:pPr algn="l">
                    <a:lnSpc>
                      <a:spcPts val="1400"/>
                    </a:lnSpc>
                    <a:spcAft>
                      <a:spcPts val="1350"/>
                    </a:spcAft>
                  </a:pPr>
                  <a:r>
                    <a:rPr lang="zh-CN" altLang="en-US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定时同步：由 </a:t>
                  </a:r>
                  <a:r>
                    <a:rPr lang="en-US" altLang="zh-CN" dirty="0" err="1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APScheduler</a:t>
                  </a:r>
                  <a:r>
                    <a:rPr lang="zh-CN" altLang="en-US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 驱动，根据管理员设定的周期进行全表增量扫描，可兜底确保漏掉的数据最终一致。</a:t>
                  </a:r>
                  <a:endParaRPr lang="en-US" altLang="zh-CN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  <a:p>
                  <a:pPr>
                    <a:lnSpc>
                      <a:spcPts val="1400"/>
                    </a:lnSpc>
                    <a:spcAft>
                      <a:spcPts val="1350"/>
                    </a:spcAft>
                  </a:pPr>
                  <a:r>
                    <a:rPr lang="en-US" altLang="zh-CN" b="1" dirty="0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rPr>
                    <a:t>2. </a:t>
                  </a:r>
                  <a:r>
                    <a:rPr lang="zh-CN" altLang="en-US" b="1" dirty="0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rPr>
                    <a:t>内容精准比对 </a:t>
                  </a:r>
                  <a:endParaRPr lang="en-US" altLang="zh-CN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endParaRPr>
                </a:p>
                <a:p>
                  <a:pPr algn="l">
                    <a:lnSpc>
                      <a:spcPts val="1400"/>
                    </a:lnSpc>
                    <a:spcAft>
                      <a:spcPts val="1350"/>
                    </a:spcAft>
                  </a:pPr>
                  <a:r>
                    <a:rPr lang="zh-CN" altLang="en-US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逻辑：在广播前，引擎会使用 </a:t>
                  </a:r>
                  <a:r>
                    <a:rPr lang="en-US" altLang="zh-CN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inspect</a:t>
                  </a:r>
                  <a:r>
                    <a:rPr lang="zh-CN" altLang="en-US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 模块对比“拥有者”和“接收者”之间的数据内容。</a:t>
                  </a:r>
                  <a:endParaRPr lang="en-US" altLang="zh-CN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  <a:p>
                  <a:pPr algn="l">
                    <a:lnSpc>
                      <a:spcPts val="1400"/>
                    </a:lnSpc>
                    <a:spcAft>
                      <a:spcPts val="1350"/>
                    </a:spcAft>
                  </a:pPr>
                  <a:r>
                    <a:rPr lang="zh-CN" altLang="en-US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规则：</a:t>
                  </a:r>
                  <a:endParaRPr lang="en-US" altLang="zh-CN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  <a:p>
                  <a:pPr algn="l">
                    <a:lnSpc>
                      <a:spcPts val="1400"/>
                    </a:lnSpc>
                    <a:spcAft>
                      <a:spcPts val="1350"/>
                    </a:spcAft>
                  </a:pPr>
                  <a:r>
                    <a:rPr lang="zh-CN" altLang="en-US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     内容不同 </a:t>
                  </a:r>
                  <a14:m>
                    <m:oMath xmlns:m="http://schemas.openxmlformats.org/officeDocument/2006/math">
                      <m:r>
                        <a:rPr lang="zh-CN" altLang="en-US">
                          <a:solidFill>
                            <a:schemeClr val="accent1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</m:oMath>
                  </a14:m>
                  <a:r>
                    <a:rPr lang="zh-CN" altLang="en-US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 执行同步：将拥有者的数据覆盖到接收者，并增加“自动同步”计数。</a:t>
                  </a:r>
                  <a:endParaRPr lang="en-US" altLang="zh-CN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  <a:p>
                  <a:pPr algn="l">
                    <a:lnSpc>
                      <a:spcPts val="1400"/>
                    </a:lnSpc>
                    <a:spcAft>
                      <a:spcPts val="1350"/>
                    </a:spcAft>
                  </a:pPr>
                  <a:r>
                    <a:rPr lang="en-US" altLang="zh-CN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     </a:t>
                  </a:r>
                  <a:r>
                    <a:rPr lang="zh-CN" altLang="en-US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内容相同、时间戳不同 </a:t>
                  </a:r>
                  <a14:m>
                    <m:oMath xmlns:m="http://schemas.openxmlformats.org/officeDocument/2006/math">
                      <m:r>
                        <a:rPr lang="zh-CN" altLang="en-US">
                          <a:solidFill>
                            <a:schemeClr val="accent1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</m:oMath>
                  </a14:m>
                  <a:r>
                    <a:rPr lang="zh-CN" altLang="en-US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静默对齐：仅更新接收者的时间戳，不打印日志，不触发统计。这有效解决了 </a:t>
                  </a:r>
                  <a:r>
                    <a:rPr lang="en-US" altLang="zh-CN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Docker </a:t>
                  </a:r>
                  <a:r>
                    <a:rPr lang="zh-CN" altLang="en-US" dirty="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容器间微小时钟偏差导致的无效同步。</a:t>
                  </a:r>
                </a:p>
              </p:txBody>
            </p:sp>
          </mc:Choice>
          <mc:Fallback xmlns=""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6CC1853E-2E49-4FBA-5C74-5414945FA0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7173" y="4519282"/>
                  <a:ext cx="15194050" cy="3074940"/>
                </a:xfrm>
                <a:prstGeom prst="rect">
                  <a:avLst/>
                </a:prstGeom>
                <a:blipFill>
                  <a:blip r:embed="rId3"/>
                  <a:stretch>
                    <a:fillRect l="-321" t="-3468" r="-1805" b="-2119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34972743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1848</Words>
  <Application>Microsoft Office PowerPoint</Application>
  <PresentationFormat>自定义</PresentationFormat>
  <Paragraphs>245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MiSans</vt:lpstr>
      <vt:lpstr>Liter</vt:lpstr>
      <vt:lpstr>Cambria Math</vt:lpstr>
      <vt:lpstr>Noto Sans SC</vt:lpstr>
      <vt:lpstr>Arial</vt:lpstr>
      <vt:lpstr>华文中宋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多源异构数据库实时同步与监控系统</dc:title>
  <dc:subject>多源异构数据库实时同步与监控系统</dc:subject>
  <dc:creator>Kimi</dc:creator>
  <cp:lastModifiedBy>haobin ji</cp:lastModifiedBy>
  <cp:revision>91</cp:revision>
  <dcterms:created xsi:type="dcterms:W3CDTF">2025-12-20T06:56:59Z</dcterms:created>
  <dcterms:modified xsi:type="dcterms:W3CDTF">2025-12-26T14:09:08Z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多源异构数据库实时同步与监控系统","ContentProducer":"001191110108MACG2KBH8F10000","ProduceID":"19b3a868-7d42-8cd1-8000-00001e54437c","ReservedCode1":"","ContentPropagator":"001191110108MACG2KBH8F20000","PropagateID":"19b3a868-7d42-8cd1-8000-00001e54437c","ReservedCode2":""}</vt:lpwstr>
  </property>
</Properties>
</file>